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87" r:id="rId8"/>
    <p:sldId id="265" r:id="rId9"/>
    <p:sldId id="268" r:id="rId10"/>
    <p:sldId id="279" r:id="rId11"/>
    <p:sldId id="288" r:id="rId12"/>
    <p:sldId id="262" r:id="rId13"/>
    <p:sldId id="271" r:id="rId14"/>
    <p:sldId id="289" r:id="rId15"/>
    <p:sldId id="282" r:id="rId16"/>
    <p:sldId id="285" r:id="rId17"/>
    <p:sldId id="284" r:id="rId18"/>
    <p:sldId id="283" r:id="rId19"/>
  </p:sldIdLst>
  <p:sldSz cx="18288000" cy="10287000"/>
  <p:notesSz cx="6858000" cy="9144000"/>
  <p:embeddedFontLst>
    <p:embeddedFont>
      <p:font typeface="Poppins Bold" panose="020B0604020202020204" charset="0"/>
      <p:regular r:id="rId20"/>
    </p:embeddedFont>
    <p:embeddedFont>
      <p:font typeface="Poppins Semi-Bold" panose="020B0604020202020204" charset="0"/>
      <p:regular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  <p:embeddedFont>
      <p:font typeface="TT Backward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5B7C"/>
    <a:srgbClr val="775395"/>
    <a:srgbClr val="641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>
        <p:scale>
          <a:sx n="28" d="100"/>
          <a:sy n="28" d="100"/>
        </p:scale>
        <p:origin x="1596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4.svg"/><Relationship Id="rId7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10" Type="http://schemas.openxmlformats.org/officeDocument/2006/relationships/image" Target="../media/image59.png"/><Relationship Id="rId4" Type="http://schemas.openxmlformats.org/officeDocument/2006/relationships/image" Target="../media/image1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svg"/><Relationship Id="rId7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YC's Favorite Bath &amp; Body Works: Explore The City's Best Selection">
            <a:extLst>
              <a:ext uri="{FF2B5EF4-FFF2-40B4-BE49-F238E27FC236}">
                <a16:creationId xmlns:a16="http://schemas.microsoft.com/office/drawing/2014/main" id="{BA0383F9-56B2-127E-C6B1-F128ADA7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88000" cy="102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11824032" y="2791510"/>
            <a:ext cx="7877068" cy="9542704"/>
          </a:xfrm>
          <a:custGeom>
            <a:avLst/>
            <a:gdLst/>
            <a:ahLst/>
            <a:cxnLst/>
            <a:rect l="l" t="t" r="r" b="b"/>
            <a:pathLst>
              <a:path w="7877068" h="9542704">
                <a:moveTo>
                  <a:pt x="0" y="0"/>
                </a:moveTo>
                <a:lnTo>
                  <a:pt x="7877068" y="0"/>
                </a:lnTo>
                <a:lnTo>
                  <a:pt x="7877068" y="9542703"/>
                </a:lnTo>
                <a:lnTo>
                  <a:pt x="0" y="9542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20240" y="2791510"/>
            <a:ext cx="12152929" cy="4771352"/>
            <a:chOff x="0" y="0"/>
            <a:chExt cx="3200772" cy="1256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0771" cy="1256652"/>
            </a:xfrm>
            <a:custGeom>
              <a:avLst/>
              <a:gdLst/>
              <a:ahLst/>
              <a:cxnLst/>
              <a:rect l="l" t="t" r="r" b="b"/>
              <a:pathLst>
                <a:path w="3200771" h="1256652">
                  <a:moveTo>
                    <a:pt x="32250" y="0"/>
                  </a:moveTo>
                  <a:lnTo>
                    <a:pt x="3168521" y="0"/>
                  </a:lnTo>
                  <a:cubicBezTo>
                    <a:pt x="3177074" y="0"/>
                    <a:pt x="3185277" y="3398"/>
                    <a:pt x="3191326" y="9446"/>
                  </a:cubicBezTo>
                  <a:cubicBezTo>
                    <a:pt x="3197374" y="15494"/>
                    <a:pt x="3200771" y="23697"/>
                    <a:pt x="3200771" y="32250"/>
                  </a:cubicBezTo>
                  <a:lnTo>
                    <a:pt x="3200771" y="1224402"/>
                  </a:lnTo>
                  <a:cubicBezTo>
                    <a:pt x="3200771" y="1232955"/>
                    <a:pt x="3197374" y="1241158"/>
                    <a:pt x="3191326" y="1247207"/>
                  </a:cubicBezTo>
                  <a:cubicBezTo>
                    <a:pt x="3185277" y="1253255"/>
                    <a:pt x="3177074" y="1256652"/>
                    <a:pt x="3168521" y="1256652"/>
                  </a:cubicBezTo>
                  <a:lnTo>
                    <a:pt x="32250" y="1256652"/>
                  </a:lnTo>
                  <a:cubicBezTo>
                    <a:pt x="23697" y="1256652"/>
                    <a:pt x="15494" y="1253255"/>
                    <a:pt x="9446" y="1247207"/>
                  </a:cubicBezTo>
                  <a:cubicBezTo>
                    <a:pt x="3398" y="1241158"/>
                    <a:pt x="0" y="1232955"/>
                    <a:pt x="0" y="1224402"/>
                  </a:cubicBezTo>
                  <a:lnTo>
                    <a:pt x="0" y="32250"/>
                  </a:lnTo>
                  <a:cubicBezTo>
                    <a:pt x="0" y="23697"/>
                    <a:pt x="3398" y="15494"/>
                    <a:pt x="9446" y="9446"/>
                  </a:cubicBezTo>
                  <a:cubicBezTo>
                    <a:pt x="15494" y="3398"/>
                    <a:pt x="23697" y="0"/>
                    <a:pt x="32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3200772" cy="1370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611477">
            <a:off x="-4130174" y="-1544589"/>
            <a:ext cx="9569710" cy="5463434"/>
          </a:xfrm>
          <a:custGeom>
            <a:avLst/>
            <a:gdLst/>
            <a:ahLst/>
            <a:cxnLst/>
            <a:rect l="l" t="t" r="r" b="b"/>
            <a:pathLst>
              <a:path w="9569710" h="5463434">
                <a:moveTo>
                  <a:pt x="0" y="0"/>
                </a:moveTo>
                <a:lnTo>
                  <a:pt x="9569709" y="0"/>
                </a:lnTo>
                <a:lnTo>
                  <a:pt x="9569709" y="5463434"/>
                </a:lnTo>
                <a:lnTo>
                  <a:pt x="0" y="546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730445">
            <a:off x="-3083541" y="7817617"/>
            <a:ext cx="5509779" cy="4938766"/>
          </a:xfrm>
          <a:custGeom>
            <a:avLst/>
            <a:gdLst/>
            <a:ahLst/>
            <a:cxnLst/>
            <a:rect l="l" t="t" r="r" b="b"/>
            <a:pathLst>
              <a:path w="5509779" h="4938766">
                <a:moveTo>
                  <a:pt x="0" y="0"/>
                </a:moveTo>
                <a:lnTo>
                  <a:pt x="5509779" y="0"/>
                </a:lnTo>
                <a:lnTo>
                  <a:pt x="5509779" y="4938766"/>
                </a:lnTo>
                <a:lnTo>
                  <a:pt x="0" y="493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003578">
            <a:off x="8523211" y="-2494240"/>
            <a:ext cx="4559515" cy="4086983"/>
          </a:xfrm>
          <a:custGeom>
            <a:avLst/>
            <a:gdLst/>
            <a:ahLst/>
            <a:cxnLst/>
            <a:rect l="l" t="t" r="r" b="b"/>
            <a:pathLst>
              <a:path w="4559515" h="4086983">
                <a:moveTo>
                  <a:pt x="0" y="0"/>
                </a:moveTo>
                <a:lnTo>
                  <a:pt x="4559515" y="0"/>
                </a:lnTo>
                <a:lnTo>
                  <a:pt x="4559515" y="4086983"/>
                </a:lnTo>
                <a:lnTo>
                  <a:pt x="0" y="4086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85784">
            <a:off x="7343958" y="9500951"/>
            <a:ext cx="2416638" cy="2394668"/>
          </a:xfrm>
          <a:custGeom>
            <a:avLst/>
            <a:gdLst/>
            <a:ahLst/>
            <a:cxnLst/>
            <a:rect l="l" t="t" r="r" b="b"/>
            <a:pathLst>
              <a:path w="2416638" h="2394668">
                <a:moveTo>
                  <a:pt x="0" y="0"/>
                </a:moveTo>
                <a:lnTo>
                  <a:pt x="2416638" y="0"/>
                </a:lnTo>
                <a:lnTo>
                  <a:pt x="2416638" y="2394668"/>
                </a:lnTo>
                <a:lnTo>
                  <a:pt x="0" y="23946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73203" y="3849211"/>
            <a:ext cx="12152929" cy="232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51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64174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POSITIONING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7277" y="3526532"/>
            <a:ext cx="12152929" cy="150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2"/>
              </a:lnSpc>
              <a:spcBef>
                <a:spcPct val="0"/>
              </a:spcBef>
            </a:pPr>
            <a:r>
              <a:rPr lang="en-US" sz="8723" b="1" dirty="0">
                <a:solidFill>
                  <a:srgbClr val="641745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BATH &amp; BODY 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04082" y="7973999"/>
            <a:ext cx="5601410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latin typeface="Poppins Bold"/>
                <a:ea typeface="Poppins Bold"/>
                <a:cs typeface="Poppins Bold"/>
                <a:sym typeface="Poppins Bold"/>
              </a:rPr>
              <a:t>Presented by Group 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57890" y="969640"/>
            <a:ext cx="560141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Feburary 26th 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61424" y="6554023"/>
            <a:ext cx="11414364" cy="46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MKT562 Advanced marketing analytics – Final Group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2768" y="8490153"/>
            <a:ext cx="7059017" cy="122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Ayush Trivedi, Dhruv Shah, Kushal Patel, Neil </a:t>
            </a:r>
            <a:r>
              <a:rPr lang="en-US" sz="2044" b="1" dirty="0" err="1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Dilawari</a:t>
            </a:r>
            <a:r>
              <a:rPr lang="en-US" sz="2044" b="1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,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Sukanya Mane, Sravani Bolla, </a:t>
            </a:r>
            <a:r>
              <a:rPr lang="en-US" sz="2044" b="1" dirty="0" err="1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Tejaswini</a:t>
            </a:r>
            <a:r>
              <a:rPr lang="en-US" sz="2044" b="1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Nannapaneni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endParaRPr lang="en-US" sz="2044" b="1" dirty="0">
              <a:solidFill>
                <a:srgbClr val="203847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1028" name="Picture 4" descr="Bath &amp; Body Works | New Home &amp; Body Care Fragrances Coming July and August 2021 - Blog">
            <a:extLst>
              <a:ext uri="{FF2B5EF4-FFF2-40B4-BE49-F238E27FC236}">
                <a16:creationId xmlns:a16="http://schemas.microsoft.com/office/drawing/2014/main" id="{F81CA8B5-AA36-459E-7CE9-28A19726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292">
            <a:off x="1525070" y="7161962"/>
            <a:ext cx="2046916" cy="20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60007-8334-50BE-42E6-0D53BBE9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0069863-0453-DEE7-DF03-A514D34CC171}"/>
              </a:ext>
            </a:extLst>
          </p:cNvPr>
          <p:cNvSpPr txBox="1"/>
          <p:nvPr/>
        </p:nvSpPr>
        <p:spPr>
          <a:xfrm>
            <a:off x="914903" y="38100"/>
            <a:ext cx="7866082" cy="173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14"/>
              </a:lnSpc>
              <a:spcBef>
                <a:spcPct val="0"/>
              </a:spcBef>
            </a:pPr>
            <a:r>
              <a:rPr lang="en-US" sz="1001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Survey Findings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0F2D560-7858-D16A-A7D1-6C2C4AFFD126}"/>
              </a:ext>
            </a:extLst>
          </p:cNvPr>
          <p:cNvSpPr/>
          <p:nvPr/>
        </p:nvSpPr>
        <p:spPr>
          <a:xfrm rot="2426758">
            <a:off x="11681014" y="-2835641"/>
            <a:ext cx="8782363" cy="5013931"/>
          </a:xfrm>
          <a:custGeom>
            <a:avLst/>
            <a:gdLst/>
            <a:ahLst/>
            <a:cxnLst/>
            <a:rect l="l" t="t" r="r" b="b"/>
            <a:pathLst>
              <a:path w="8782363" h="5013931">
                <a:moveTo>
                  <a:pt x="0" y="0"/>
                </a:moveTo>
                <a:lnTo>
                  <a:pt x="8782362" y="0"/>
                </a:lnTo>
                <a:lnTo>
                  <a:pt x="8782362" y="5013931"/>
                </a:lnTo>
                <a:lnTo>
                  <a:pt x="0" y="501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A7EA199-2DD7-9446-D0EC-2F98951E9381}"/>
              </a:ext>
            </a:extLst>
          </p:cNvPr>
          <p:cNvGrpSpPr/>
          <p:nvPr/>
        </p:nvGrpSpPr>
        <p:grpSpPr>
          <a:xfrm>
            <a:off x="-608680" y="9258300"/>
            <a:ext cx="19505361" cy="15817074"/>
            <a:chOff x="0" y="0"/>
            <a:chExt cx="26007147" cy="21089432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A03E3325-A96E-A977-4C75-8CFD1CCD83AB}"/>
                </a:ext>
              </a:extLst>
            </p:cNvPr>
            <p:cNvGrpSpPr/>
            <p:nvPr/>
          </p:nvGrpSpPr>
          <p:grpSpPr>
            <a:xfrm rot="-5400000">
              <a:off x="7701470" y="-7701470"/>
              <a:ext cx="10544716" cy="25947656"/>
              <a:chOff x="0" y="0"/>
              <a:chExt cx="1272376" cy="3130969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1C0154C2-73B8-D275-A329-B2E60FB75CB6}"/>
                  </a:ext>
                </a:extLst>
              </p:cNvPr>
              <p:cNvSpPr/>
              <p:nvPr/>
            </p:nvSpPr>
            <p:spPr>
              <a:xfrm>
                <a:off x="0" y="0"/>
                <a:ext cx="1272376" cy="3130969"/>
              </a:xfrm>
              <a:custGeom>
                <a:avLst/>
                <a:gdLst/>
                <a:ahLst/>
                <a:cxnLst/>
                <a:rect l="l" t="t" r="r" b="b"/>
                <a:pathLst>
                  <a:path w="1272376" h="3130969">
                    <a:moveTo>
                      <a:pt x="0" y="0"/>
                    </a:moveTo>
                    <a:lnTo>
                      <a:pt x="1272376" y="0"/>
                    </a:lnTo>
                    <a:lnTo>
                      <a:pt x="1272376" y="3130969"/>
                    </a:lnTo>
                    <a:lnTo>
                      <a:pt x="0" y="3130969"/>
                    </a:lnTo>
                    <a:close/>
                  </a:path>
                </a:pathLst>
              </a:custGeom>
              <a:solidFill>
                <a:srgbClr val="4763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A4C07C3-B506-D6C7-2140-403C4446AAEB}"/>
                  </a:ext>
                </a:extLst>
              </p:cNvPr>
              <p:cNvSpPr txBox="1"/>
              <p:nvPr/>
            </p:nvSpPr>
            <p:spPr>
              <a:xfrm>
                <a:off x="0" y="-114300"/>
                <a:ext cx="1272376" cy="3245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65"/>
                  </a:lnSpc>
                </a:pPr>
                <a:endParaRPr/>
              </a:p>
            </p:txBody>
          </p:sp>
        </p:grp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E776EF2-3B54-244F-DB64-D6655F7A6C6C}"/>
                </a:ext>
              </a:extLst>
            </p:cNvPr>
            <p:cNvSpPr/>
            <p:nvPr/>
          </p:nvSpPr>
          <p:spPr>
            <a:xfrm rot="-5400000">
              <a:off x="2458858" y="-2458858"/>
              <a:ext cx="21089432" cy="26007147"/>
            </a:xfrm>
            <a:custGeom>
              <a:avLst/>
              <a:gdLst/>
              <a:ahLst/>
              <a:cxnLst/>
              <a:rect l="l" t="t" r="r" b="b"/>
              <a:pathLst>
                <a:path w="21089432" h="26007147">
                  <a:moveTo>
                    <a:pt x="0" y="0"/>
                  </a:moveTo>
                  <a:lnTo>
                    <a:pt x="21089432" y="0"/>
                  </a:lnTo>
                  <a:lnTo>
                    <a:pt x="21089432" y="26007148"/>
                  </a:lnTo>
                  <a:lnTo>
                    <a:pt x="0" y="2600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8FFF1CF-8661-24C4-E45E-4B620997F7F4}"/>
              </a:ext>
            </a:extLst>
          </p:cNvPr>
          <p:cNvSpPr txBox="1"/>
          <p:nvPr/>
        </p:nvSpPr>
        <p:spPr>
          <a:xfrm>
            <a:off x="3094677" y="1662999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Preferences Data</a:t>
            </a: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20F77DA2-01C0-7FA4-E0DE-A6EF3C4D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41" y="2687156"/>
            <a:ext cx="757473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Strong In-Store Preference &amp; Product Focus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67.1% prefer shopping in-store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body care (71.2%) and fragrances (20.5%)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being the most purchased categories.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Key Purchase Drivers &amp; Promotions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Quality is the top purchase driver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followed by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fragrance variety and brand loyalty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"Buy 1 Get 1 Free" (58.9%) is the most effective promotion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Positive Brand Perception &amp; Recommendation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Majority (78.1%) would recommend Bath &amp; Body Works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most rating it 5-7 against competitors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reflecting strong brand favorability.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1C134-636C-F44A-678F-81247B55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691" y="5368674"/>
            <a:ext cx="6890645" cy="31464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A6A95E-F57B-A39E-1449-236D5D62ECD5}"/>
              </a:ext>
            </a:extLst>
          </p:cNvPr>
          <p:cNvSpPr/>
          <p:nvPr/>
        </p:nvSpPr>
        <p:spPr>
          <a:xfrm>
            <a:off x="845571" y="2393166"/>
            <a:ext cx="7935414" cy="6712734"/>
          </a:xfrm>
          <a:prstGeom prst="round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F070E0-FA30-4CD8-E310-62721F1BE5DA}"/>
              </a:ext>
            </a:extLst>
          </p:cNvPr>
          <p:cNvSpPr txBox="1"/>
          <p:nvPr/>
        </p:nvSpPr>
        <p:spPr>
          <a:xfrm>
            <a:off x="15468600" y="5787752"/>
            <a:ext cx="2590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do you think Bath &amp; Body Works can improve in its product offering? (Short Answer)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026799-48D0-07C1-81E0-410CAF30E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484" y="1028792"/>
            <a:ext cx="5595839" cy="4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78D46-083F-7848-7113-3AE8669A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BFDA76D-17B0-C5E9-96A3-0F8A59BF0403}"/>
              </a:ext>
            </a:extLst>
          </p:cNvPr>
          <p:cNvSpPr txBox="1"/>
          <p:nvPr/>
        </p:nvSpPr>
        <p:spPr>
          <a:xfrm>
            <a:off x="914903" y="38100"/>
            <a:ext cx="7866082" cy="173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14"/>
              </a:lnSpc>
              <a:spcBef>
                <a:spcPct val="0"/>
              </a:spcBef>
            </a:pPr>
            <a:r>
              <a:rPr lang="en-US" sz="1001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Survey Findings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D4A4A6-48DB-FE53-043C-303A946AD59B}"/>
              </a:ext>
            </a:extLst>
          </p:cNvPr>
          <p:cNvSpPr/>
          <p:nvPr/>
        </p:nvSpPr>
        <p:spPr>
          <a:xfrm rot="2426758">
            <a:off x="11681014" y="-2835641"/>
            <a:ext cx="8782363" cy="5013931"/>
          </a:xfrm>
          <a:custGeom>
            <a:avLst/>
            <a:gdLst/>
            <a:ahLst/>
            <a:cxnLst/>
            <a:rect l="l" t="t" r="r" b="b"/>
            <a:pathLst>
              <a:path w="8782363" h="5013931">
                <a:moveTo>
                  <a:pt x="0" y="0"/>
                </a:moveTo>
                <a:lnTo>
                  <a:pt x="8782362" y="0"/>
                </a:lnTo>
                <a:lnTo>
                  <a:pt x="8782362" y="5013931"/>
                </a:lnTo>
                <a:lnTo>
                  <a:pt x="0" y="501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4CACF2A-D027-EFCC-2B81-A81672FE27E0}"/>
              </a:ext>
            </a:extLst>
          </p:cNvPr>
          <p:cNvGrpSpPr/>
          <p:nvPr/>
        </p:nvGrpSpPr>
        <p:grpSpPr>
          <a:xfrm>
            <a:off x="-608680" y="9258300"/>
            <a:ext cx="19505361" cy="15817074"/>
            <a:chOff x="0" y="0"/>
            <a:chExt cx="26007147" cy="21089432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37C82D94-CB6E-0B08-4704-52837AD966BF}"/>
                </a:ext>
              </a:extLst>
            </p:cNvPr>
            <p:cNvGrpSpPr/>
            <p:nvPr/>
          </p:nvGrpSpPr>
          <p:grpSpPr>
            <a:xfrm rot="-5400000">
              <a:off x="7701470" y="-7701470"/>
              <a:ext cx="10544716" cy="25947656"/>
              <a:chOff x="0" y="0"/>
              <a:chExt cx="1272376" cy="3130969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2E6DF778-0E8A-55D8-CFBE-69F80AA98FC3}"/>
                  </a:ext>
                </a:extLst>
              </p:cNvPr>
              <p:cNvSpPr/>
              <p:nvPr/>
            </p:nvSpPr>
            <p:spPr>
              <a:xfrm>
                <a:off x="0" y="0"/>
                <a:ext cx="1272376" cy="3130969"/>
              </a:xfrm>
              <a:custGeom>
                <a:avLst/>
                <a:gdLst/>
                <a:ahLst/>
                <a:cxnLst/>
                <a:rect l="l" t="t" r="r" b="b"/>
                <a:pathLst>
                  <a:path w="1272376" h="3130969">
                    <a:moveTo>
                      <a:pt x="0" y="0"/>
                    </a:moveTo>
                    <a:lnTo>
                      <a:pt x="1272376" y="0"/>
                    </a:lnTo>
                    <a:lnTo>
                      <a:pt x="1272376" y="3130969"/>
                    </a:lnTo>
                    <a:lnTo>
                      <a:pt x="0" y="3130969"/>
                    </a:lnTo>
                    <a:close/>
                  </a:path>
                </a:pathLst>
              </a:custGeom>
              <a:solidFill>
                <a:srgbClr val="4763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14CC5250-3329-8AFC-9254-C8B301F657D8}"/>
                  </a:ext>
                </a:extLst>
              </p:cNvPr>
              <p:cNvSpPr txBox="1"/>
              <p:nvPr/>
            </p:nvSpPr>
            <p:spPr>
              <a:xfrm>
                <a:off x="0" y="-114300"/>
                <a:ext cx="1272376" cy="3245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65"/>
                  </a:lnSpc>
                </a:pPr>
                <a:endParaRPr/>
              </a:p>
            </p:txBody>
          </p:sp>
        </p:grp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4B2B996-D017-1163-576B-DCCE8E201F9E}"/>
                </a:ext>
              </a:extLst>
            </p:cNvPr>
            <p:cNvSpPr/>
            <p:nvPr/>
          </p:nvSpPr>
          <p:spPr>
            <a:xfrm rot="-5400000">
              <a:off x="2458858" y="-2458858"/>
              <a:ext cx="21089432" cy="26007147"/>
            </a:xfrm>
            <a:custGeom>
              <a:avLst/>
              <a:gdLst/>
              <a:ahLst/>
              <a:cxnLst/>
              <a:rect l="l" t="t" r="r" b="b"/>
              <a:pathLst>
                <a:path w="21089432" h="26007147">
                  <a:moveTo>
                    <a:pt x="0" y="0"/>
                  </a:moveTo>
                  <a:lnTo>
                    <a:pt x="21089432" y="0"/>
                  </a:lnTo>
                  <a:lnTo>
                    <a:pt x="21089432" y="26007148"/>
                  </a:lnTo>
                  <a:lnTo>
                    <a:pt x="0" y="2600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A graph with colored text and numbers&#10;&#10;AI-generated content may be incorrect.">
            <a:extLst>
              <a:ext uri="{FF2B5EF4-FFF2-40B4-BE49-F238E27FC236}">
                <a16:creationId xmlns:a16="http://schemas.microsoft.com/office/drawing/2014/main" id="{ACA6657F-2823-154A-247E-7B5D44DC7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9" y="1852506"/>
            <a:ext cx="5263681" cy="3363501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DC1D8270-E10B-705B-3ADA-C7B78EC0B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714188-200A-C994-D2C6-DAB26E199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832693"/>
            <a:ext cx="5265756" cy="3363501"/>
          </a:xfrm>
          <a:prstGeom prst="rect">
            <a:avLst/>
          </a:prstGeom>
        </p:spPr>
      </p:pic>
      <p:sp>
        <p:nvSpPr>
          <p:cNvPr id="17" name="AutoShape 4">
            <a:extLst>
              <a:ext uri="{FF2B5EF4-FFF2-40B4-BE49-F238E27FC236}">
                <a16:creationId xmlns:a16="http://schemas.microsoft.com/office/drawing/2014/main" id="{119B05AF-E3F6-AC7B-266C-9676E2D05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517B47-9674-DD00-CC35-76539250C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8417" y="1840339"/>
            <a:ext cx="5253783" cy="335585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7D9071-3B85-15D3-57CF-C3FB93FD7307}"/>
              </a:ext>
            </a:extLst>
          </p:cNvPr>
          <p:cNvSpPr/>
          <p:nvPr/>
        </p:nvSpPr>
        <p:spPr>
          <a:xfrm>
            <a:off x="582419" y="5425440"/>
            <a:ext cx="5507157" cy="43662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E8A3403-0DD9-75D0-629F-8F87510C7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56" y="5579727"/>
            <a:ext cx="525528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/>
              <a:t>Victoria’s Secret</a:t>
            </a:r>
            <a:r>
              <a:rPr lang="en-US" sz="2800" dirty="0"/>
              <a:t> has a premium image with </a:t>
            </a:r>
            <a:r>
              <a:rPr lang="en-US" sz="2800" b="1" dirty="0"/>
              <a:t>strong packaging appeal</a:t>
            </a:r>
            <a:r>
              <a:rPr lang="en-US" sz="2800" dirty="0"/>
              <a:t>, while </a:t>
            </a:r>
            <a:r>
              <a:rPr lang="en-US" sz="2800" b="1" dirty="0"/>
              <a:t>Bath &amp; Body Works</a:t>
            </a:r>
            <a:r>
              <a:rPr lang="en-US" sz="2800" dirty="0"/>
              <a:t> has a strong presence but </a:t>
            </a:r>
            <a:r>
              <a:rPr lang="en-US" sz="2800" b="1" dirty="0"/>
              <a:t>slightly lower appeal</a:t>
            </a:r>
            <a:r>
              <a:rPr lang="en-US" sz="2800" dirty="0"/>
              <a:t>. </a:t>
            </a:r>
            <a:r>
              <a:rPr lang="en-US" sz="2800" b="1" dirty="0"/>
              <a:t>Lush</a:t>
            </a:r>
            <a:r>
              <a:rPr lang="en-US" sz="2800" dirty="0"/>
              <a:t> stands out for </a:t>
            </a:r>
            <a:r>
              <a:rPr lang="en-US" sz="2800" b="1" dirty="0"/>
              <a:t>sustainability</a:t>
            </a:r>
            <a:r>
              <a:rPr lang="en-US" sz="2800" dirty="0"/>
              <a:t> with </a:t>
            </a:r>
            <a:r>
              <a:rPr lang="en-US" sz="2800" b="1" dirty="0"/>
              <a:t>moderate packaging appeal</a:t>
            </a:r>
            <a:r>
              <a:rPr lang="en-US" sz="2800" dirty="0"/>
              <a:t>, whereas </a:t>
            </a:r>
            <a:r>
              <a:rPr lang="en-US" sz="2800" b="1" dirty="0"/>
              <a:t>The Body Shop</a:t>
            </a:r>
            <a:r>
              <a:rPr lang="en-US" sz="2800" dirty="0"/>
              <a:t> focuses on </a:t>
            </a:r>
            <a:r>
              <a:rPr lang="en-US" sz="2800" b="1" dirty="0"/>
              <a:t>natural beauty</a:t>
            </a:r>
            <a:r>
              <a:rPr lang="en-US" sz="2800" dirty="0"/>
              <a:t> with </a:t>
            </a:r>
            <a:r>
              <a:rPr lang="en-US" sz="2800" b="1" dirty="0"/>
              <a:t>lower appeal</a:t>
            </a:r>
            <a:r>
              <a:rPr lang="en-US" sz="2800" dirty="0"/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4D214C0-C6A0-47A6-93F8-40DC9CE7D792}"/>
              </a:ext>
            </a:extLst>
          </p:cNvPr>
          <p:cNvSpPr/>
          <p:nvPr/>
        </p:nvSpPr>
        <p:spPr>
          <a:xfrm>
            <a:off x="6479449" y="5448300"/>
            <a:ext cx="5507157" cy="43662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2ED04-562D-511E-A004-A7E14ECAE0C3}"/>
              </a:ext>
            </a:extLst>
          </p:cNvPr>
          <p:cNvSpPr txBox="1"/>
          <p:nvPr/>
        </p:nvSpPr>
        <p:spPr>
          <a:xfrm>
            <a:off x="6569030" y="5600700"/>
            <a:ext cx="52657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Victoria’s Secret</a:t>
            </a:r>
            <a:r>
              <a:rPr lang="en-US" sz="2800" dirty="0"/>
              <a:t> excels in </a:t>
            </a:r>
            <a:r>
              <a:rPr lang="en-US" sz="2800" b="1" dirty="0"/>
              <a:t>fragrance quality</a:t>
            </a:r>
            <a:r>
              <a:rPr lang="en-US" sz="2800" dirty="0"/>
              <a:t> but lacks in </a:t>
            </a:r>
            <a:r>
              <a:rPr lang="en-US" sz="2800" b="1" dirty="0"/>
              <a:t>price-value</a:t>
            </a:r>
            <a:r>
              <a:rPr lang="en-US" sz="2800" dirty="0"/>
              <a:t>, while </a:t>
            </a:r>
            <a:r>
              <a:rPr lang="en-US" sz="2800" b="1" dirty="0"/>
              <a:t>Bath &amp; Body Works</a:t>
            </a:r>
            <a:r>
              <a:rPr lang="en-US" sz="2800" dirty="0"/>
              <a:t> is strong in </a:t>
            </a:r>
            <a:r>
              <a:rPr lang="en-US" sz="2800" b="1" dirty="0"/>
              <a:t>fragrance</a:t>
            </a:r>
            <a:r>
              <a:rPr lang="en-US" sz="2800" dirty="0"/>
              <a:t> but trails </a:t>
            </a:r>
            <a:r>
              <a:rPr lang="en-US" sz="2800" b="1" dirty="0"/>
              <a:t>The Body Shop</a:t>
            </a:r>
            <a:r>
              <a:rPr lang="en-US" sz="2800" dirty="0"/>
              <a:t> in </a:t>
            </a:r>
            <a:r>
              <a:rPr lang="en-US" sz="2800" b="1" dirty="0"/>
              <a:t>value</a:t>
            </a:r>
            <a:r>
              <a:rPr lang="en-US" sz="2800" dirty="0"/>
              <a:t>. </a:t>
            </a:r>
            <a:r>
              <a:rPr lang="en-US" sz="2800" b="1" dirty="0"/>
              <a:t>The Body Shop</a:t>
            </a:r>
            <a:r>
              <a:rPr lang="en-US" sz="2800" dirty="0"/>
              <a:t> offers </a:t>
            </a:r>
            <a:r>
              <a:rPr lang="en-US" sz="2800" b="1" dirty="0"/>
              <a:t>better value</a:t>
            </a:r>
            <a:r>
              <a:rPr lang="en-US" sz="2800" dirty="0"/>
              <a:t> but </a:t>
            </a:r>
            <a:r>
              <a:rPr lang="en-US" sz="2800" b="1" dirty="0"/>
              <a:t>lower fragrance quality</a:t>
            </a:r>
            <a:r>
              <a:rPr lang="en-US" sz="2800" dirty="0"/>
              <a:t>, whereas </a:t>
            </a:r>
            <a:r>
              <a:rPr lang="en-US" sz="2800" b="1" dirty="0"/>
              <a:t>Lush</a:t>
            </a:r>
            <a:r>
              <a:rPr lang="en-US" sz="2800" dirty="0"/>
              <a:t> balances both, appealing to </a:t>
            </a:r>
            <a:r>
              <a:rPr lang="en-US" sz="2800" b="1" dirty="0"/>
              <a:t>eco-conscious consumers</a:t>
            </a:r>
            <a:r>
              <a:rPr lang="en-US" sz="2800" dirty="0"/>
              <a:t>.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6D26581-B6B6-80E6-4E92-3ACCE6DC9488}"/>
              </a:ext>
            </a:extLst>
          </p:cNvPr>
          <p:cNvSpPr/>
          <p:nvPr/>
        </p:nvSpPr>
        <p:spPr>
          <a:xfrm>
            <a:off x="12376479" y="5448300"/>
            <a:ext cx="5507157" cy="43662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2B0FA-45DC-6232-C8B5-51214F2AC334}"/>
              </a:ext>
            </a:extLst>
          </p:cNvPr>
          <p:cNvSpPr txBox="1"/>
          <p:nvPr/>
        </p:nvSpPr>
        <p:spPr>
          <a:xfrm>
            <a:off x="12697046" y="5816144"/>
            <a:ext cx="48555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Lush</a:t>
            </a:r>
            <a:r>
              <a:rPr lang="en-US" sz="2800" dirty="0"/>
              <a:t> excels in </a:t>
            </a:r>
            <a:r>
              <a:rPr lang="en-US" sz="2800" b="1" dirty="0"/>
              <a:t>variety</a:t>
            </a:r>
            <a:r>
              <a:rPr lang="en-US" sz="2800" dirty="0"/>
              <a:t> and </a:t>
            </a:r>
            <a:r>
              <a:rPr lang="en-US" sz="2800" b="1" dirty="0"/>
              <a:t>brand image</a:t>
            </a:r>
            <a:r>
              <a:rPr lang="en-US" sz="2800" dirty="0"/>
              <a:t>, while </a:t>
            </a:r>
            <a:r>
              <a:rPr lang="en-US" sz="2800" b="1" dirty="0"/>
              <a:t>Bath &amp; Body Works</a:t>
            </a:r>
            <a:r>
              <a:rPr lang="en-US" sz="2800" dirty="0"/>
              <a:t> dominates both. </a:t>
            </a:r>
            <a:r>
              <a:rPr lang="en-US" sz="2800" b="1" dirty="0"/>
              <a:t>Victoria’s Secret</a:t>
            </a:r>
            <a:r>
              <a:rPr lang="en-US" sz="2800" dirty="0"/>
              <a:t> has a </a:t>
            </a:r>
            <a:r>
              <a:rPr lang="en-US" sz="2800" b="1" dirty="0"/>
              <a:t>high image</a:t>
            </a:r>
            <a:r>
              <a:rPr lang="en-US" sz="2800" dirty="0"/>
              <a:t> but a </a:t>
            </a:r>
            <a:r>
              <a:rPr lang="en-US" sz="2800" b="1" dirty="0"/>
              <a:t>limited range</a:t>
            </a:r>
            <a:r>
              <a:rPr lang="en-US" sz="2800" dirty="0"/>
              <a:t>, whereas </a:t>
            </a:r>
            <a:r>
              <a:rPr lang="en-US" sz="2800" b="1" dirty="0"/>
              <a:t>The Body Shop</a:t>
            </a:r>
            <a:r>
              <a:rPr lang="en-US" sz="2800" dirty="0"/>
              <a:t> focuses on </a:t>
            </a:r>
            <a:r>
              <a:rPr lang="en-US" sz="2800" b="1" dirty="0"/>
              <a:t>skincare</a:t>
            </a:r>
            <a:r>
              <a:rPr lang="en-US" sz="2800" dirty="0"/>
              <a:t> with </a:t>
            </a:r>
            <a:r>
              <a:rPr lang="en-US" sz="2800" b="1" dirty="0"/>
              <a:t>lower variety</a:t>
            </a:r>
            <a:r>
              <a:rPr lang="en-US" sz="2800" dirty="0"/>
              <a:t> but a </a:t>
            </a:r>
            <a:r>
              <a:rPr lang="en-US" sz="2800" b="1" dirty="0"/>
              <a:t>solid image</a:t>
            </a:r>
            <a:r>
              <a:rPr lang="en-US" sz="2800" dirty="0"/>
              <a:t>.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6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884554" y="-814077"/>
            <a:ext cx="4831053" cy="11342986"/>
            <a:chOff x="0" y="0"/>
            <a:chExt cx="1272376" cy="2987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376" cy="2987453"/>
            </a:xfrm>
            <a:custGeom>
              <a:avLst/>
              <a:gdLst/>
              <a:ahLst/>
              <a:cxnLst/>
              <a:rect l="l" t="t" r="r" b="b"/>
              <a:pathLst>
                <a:path w="1272376" h="2987453">
                  <a:moveTo>
                    <a:pt x="0" y="0"/>
                  </a:moveTo>
                  <a:lnTo>
                    <a:pt x="1272376" y="0"/>
                  </a:lnTo>
                  <a:lnTo>
                    <a:pt x="1272376" y="2987453"/>
                  </a:lnTo>
                  <a:lnTo>
                    <a:pt x="0" y="2987453"/>
                  </a:lnTo>
                  <a:close/>
                </a:path>
              </a:pathLst>
            </a:custGeom>
            <a:solidFill>
              <a:srgbClr val="4763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272376" cy="3101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3884554" y="-814077"/>
            <a:ext cx="9662106" cy="11915154"/>
          </a:xfrm>
          <a:custGeom>
            <a:avLst/>
            <a:gdLst/>
            <a:ahLst/>
            <a:cxnLst/>
            <a:rect l="l" t="t" r="r" b="b"/>
            <a:pathLst>
              <a:path w="9662106" h="11915154">
                <a:moveTo>
                  <a:pt x="0" y="0"/>
                </a:moveTo>
                <a:lnTo>
                  <a:pt x="9662107" y="0"/>
                </a:lnTo>
                <a:lnTo>
                  <a:pt x="9662107" y="11915154"/>
                </a:lnTo>
                <a:lnTo>
                  <a:pt x="0" y="11915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797353">
            <a:off x="-3612815" y="-416188"/>
            <a:ext cx="7225631" cy="3761467"/>
          </a:xfrm>
          <a:custGeom>
            <a:avLst/>
            <a:gdLst/>
            <a:ahLst/>
            <a:cxnLst/>
            <a:rect l="l" t="t" r="r" b="b"/>
            <a:pathLst>
              <a:path w="9569710" h="5463434">
                <a:moveTo>
                  <a:pt x="0" y="0"/>
                </a:moveTo>
                <a:lnTo>
                  <a:pt x="9569710" y="0"/>
                </a:lnTo>
                <a:lnTo>
                  <a:pt x="9569710" y="5463435"/>
                </a:lnTo>
                <a:lnTo>
                  <a:pt x="0" y="546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177640">
            <a:off x="7235427" y="8485417"/>
            <a:ext cx="4559515" cy="4086983"/>
          </a:xfrm>
          <a:custGeom>
            <a:avLst/>
            <a:gdLst/>
            <a:ahLst/>
            <a:cxnLst/>
            <a:rect l="l" t="t" r="r" b="b"/>
            <a:pathLst>
              <a:path w="4559515" h="4086983">
                <a:moveTo>
                  <a:pt x="0" y="0"/>
                </a:moveTo>
                <a:lnTo>
                  <a:pt x="4559515" y="0"/>
                </a:lnTo>
                <a:lnTo>
                  <a:pt x="4559515" y="4086983"/>
                </a:lnTo>
                <a:lnTo>
                  <a:pt x="0" y="4086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FFBD05C-38B7-9B99-2451-2C8FE737002F}"/>
              </a:ext>
            </a:extLst>
          </p:cNvPr>
          <p:cNvSpPr txBox="1"/>
          <p:nvPr/>
        </p:nvSpPr>
        <p:spPr>
          <a:xfrm>
            <a:off x="914902" y="38100"/>
            <a:ext cx="10896097" cy="1731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14"/>
              </a:lnSpc>
              <a:spcBef>
                <a:spcPct val="0"/>
              </a:spcBef>
            </a:pPr>
            <a:r>
              <a:rPr lang="en-US" sz="1001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Segmentation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B6A49D-D390-7BC7-2081-04D03E08B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637" y="1135337"/>
            <a:ext cx="5996445" cy="24062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AC6CA4-A881-5242-5FF9-ECBA459CC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9792" y="3716686"/>
            <a:ext cx="6227241" cy="4304787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14C87484-97FE-8093-16DD-6D13473DC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04" y="1790700"/>
            <a:ext cx="10613990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Segment 1 (Price-Sensitive - Red)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Prioritizes price over quality and fragrance variety. Less brand loyal, likely to switch for deals.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Threat: Victoria’s Secret (frequent promotions).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Segment 2 (Balanced - Blue)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Values a mix of fragrance variety, brand loyalty, and packaging. Open to new brands but appreciates consistency.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Threat: The Body Shop (ethical, mid-range pricing).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Segment 3 (Premium - Green)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Highly values quality, fragrance variety, and brand loyalty. Prefers exclusivity and premium packaging.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Threat: Lush (natural, high-quality appeal).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 Positioning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Strong in fragrance variety and quality. Needs to enhance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premium lines, sustainability, and packaging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to compete with Lush &amp; The Body Shop.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Opportunities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Loyalty programs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for retention,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targeted promotions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for price-sensitive shoppers,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exclusive collections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to boost brand loyalty.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DB8306-E180-434A-7963-F63AAEBBDF3C}"/>
              </a:ext>
            </a:extLst>
          </p:cNvPr>
          <p:cNvSpPr txBox="1"/>
          <p:nvPr/>
        </p:nvSpPr>
        <p:spPr>
          <a:xfrm>
            <a:off x="319135" y="8420100"/>
            <a:ext cx="1324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 is well-positioned for quality- and fragrance-focused consumers (Segment 3) but faces competition from The Body Shop on price and Lush/Victoria’s Secret on brand loyalty and packaging appeal.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FCF3B4-227A-E56A-17E9-25FCF612844D}"/>
              </a:ext>
            </a:extLst>
          </p:cNvPr>
          <p:cNvSpPr/>
          <p:nvPr/>
        </p:nvSpPr>
        <p:spPr>
          <a:xfrm>
            <a:off x="207216" y="8429645"/>
            <a:ext cx="13356384" cy="1375450"/>
          </a:xfrm>
          <a:prstGeom prst="round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67401" y="3274701"/>
            <a:ext cx="7877068" cy="9542704"/>
          </a:xfrm>
          <a:custGeom>
            <a:avLst/>
            <a:gdLst/>
            <a:ahLst/>
            <a:cxnLst/>
            <a:rect l="l" t="t" r="r" b="b"/>
            <a:pathLst>
              <a:path w="7877068" h="9542704">
                <a:moveTo>
                  <a:pt x="0" y="0"/>
                </a:moveTo>
                <a:lnTo>
                  <a:pt x="7877068" y="0"/>
                </a:lnTo>
                <a:lnTo>
                  <a:pt x="7877068" y="9542703"/>
                </a:lnTo>
                <a:lnTo>
                  <a:pt x="0" y="9542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356002">
            <a:off x="-5122382" y="576086"/>
            <a:ext cx="8585914" cy="4901776"/>
          </a:xfrm>
          <a:custGeom>
            <a:avLst/>
            <a:gdLst/>
            <a:ahLst/>
            <a:cxnLst/>
            <a:rect l="l" t="t" r="r" b="b"/>
            <a:pathLst>
              <a:path w="8585914" h="4901776">
                <a:moveTo>
                  <a:pt x="0" y="0"/>
                </a:moveTo>
                <a:lnTo>
                  <a:pt x="8585913" y="0"/>
                </a:lnTo>
                <a:lnTo>
                  <a:pt x="8585913" y="4901777"/>
                </a:lnTo>
                <a:lnTo>
                  <a:pt x="0" y="490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85784">
            <a:off x="15312719" y="-1608619"/>
            <a:ext cx="2416638" cy="2394668"/>
          </a:xfrm>
          <a:custGeom>
            <a:avLst/>
            <a:gdLst/>
            <a:ahLst/>
            <a:cxnLst/>
            <a:rect l="l" t="t" r="r" b="b"/>
            <a:pathLst>
              <a:path w="2416638" h="2394668">
                <a:moveTo>
                  <a:pt x="0" y="0"/>
                </a:moveTo>
                <a:lnTo>
                  <a:pt x="2416638" y="0"/>
                </a:lnTo>
                <a:lnTo>
                  <a:pt x="2416638" y="2394668"/>
                </a:lnTo>
                <a:lnTo>
                  <a:pt x="0" y="2394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86000" y="116783"/>
            <a:ext cx="12606981" cy="171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Positioning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3E4CD-B3BE-0E2F-0DF2-D7B24375451F}"/>
              </a:ext>
            </a:extLst>
          </p:cNvPr>
          <p:cNvSpPr txBox="1"/>
          <p:nvPr/>
        </p:nvSpPr>
        <p:spPr>
          <a:xfrm>
            <a:off x="9577000" y="5779119"/>
            <a:ext cx="359314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Bath &amp; Body Works should enhance Fragrance Quality and Emotional Branding to strengthen differentiation and market positioning.</a:t>
            </a:r>
            <a:endParaRPr lang="en-US" sz="2800" b="1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DA9135-5406-967E-55C7-D9C85CA669B8}"/>
              </a:ext>
            </a:extLst>
          </p:cNvPr>
          <p:cNvSpPr/>
          <p:nvPr/>
        </p:nvSpPr>
        <p:spPr>
          <a:xfrm>
            <a:off x="9525000" y="5548238"/>
            <a:ext cx="3657600" cy="3570306"/>
          </a:xfrm>
          <a:prstGeom prst="round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EF3D7C71-F180-0F4A-8B60-E46BAF031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340" y="1764685"/>
            <a:ext cx="8334232" cy="74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Dimensions I </a:t>
            </a:r>
            <a:r>
              <a:rPr lang="en-US" alt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II 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strongly linked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Variety, Brand Image, and Packaging Appeal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Fragrance Quality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a key driver but not strongly associated with any brand, presenting an opportunity.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Dimensions II </a:t>
            </a:r>
            <a:r>
              <a:rPr lang="en-US" alt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III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Lush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stands out for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Fragrance Quality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while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Body Shop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emphasizes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Packaging Appeal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has a balanced perception but lacks a unique differentiator.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Dimensions I </a:t>
            </a:r>
            <a:r>
              <a:rPr lang="en-US" alt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II 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strongly linked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Variety, Brand Image, and Packaging Appeal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Victoria’s Secret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holds a middle-ground position, and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Price Value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remains independent of brand influence.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35ED2-E9E7-FC7C-7321-844F9FEFE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72" y="1830609"/>
            <a:ext cx="3676704" cy="3601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3F794-360D-230C-0E8A-58FBA53A9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4737" y="1830609"/>
            <a:ext cx="3854647" cy="3636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AD37B-F3DB-65AD-65F2-AAFB89C99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06828" y="5803677"/>
            <a:ext cx="3342556" cy="31498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D199-0F56-1485-B78D-07180658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B02D9F-1C02-C520-94F4-E3E0CAB14903}"/>
              </a:ext>
            </a:extLst>
          </p:cNvPr>
          <p:cNvGrpSpPr/>
          <p:nvPr/>
        </p:nvGrpSpPr>
        <p:grpSpPr>
          <a:xfrm>
            <a:off x="-873142" y="-702377"/>
            <a:ext cx="4831053" cy="11342986"/>
            <a:chOff x="0" y="0"/>
            <a:chExt cx="1272376" cy="298745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54FC705-280B-4DD1-AA98-7396C53CE607}"/>
                </a:ext>
              </a:extLst>
            </p:cNvPr>
            <p:cNvSpPr/>
            <p:nvPr/>
          </p:nvSpPr>
          <p:spPr>
            <a:xfrm>
              <a:off x="0" y="0"/>
              <a:ext cx="1272376" cy="2987453"/>
            </a:xfrm>
            <a:custGeom>
              <a:avLst/>
              <a:gdLst/>
              <a:ahLst/>
              <a:cxnLst/>
              <a:rect l="l" t="t" r="r" b="b"/>
              <a:pathLst>
                <a:path w="1272376" h="2987453">
                  <a:moveTo>
                    <a:pt x="0" y="0"/>
                  </a:moveTo>
                  <a:lnTo>
                    <a:pt x="1272376" y="0"/>
                  </a:lnTo>
                  <a:lnTo>
                    <a:pt x="1272376" y="2987453"/>
                  </a:lnTo>
                  <a:lnTo>
                    <a:pt x="0" y="2987453"/>
                  </a:lnTo>
                  <a:close/>
                </a:path>
              </a:pathLst>
            </a:custGeom>
            <a:solidFill>
              <a:srgbClr val="4763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57C2944-2BB7-28CA-273F-E9F0511BD2F7}"/>
                </a:ext>
              </a:extLst>
            </p:cNvPr>
            <p:cNvSpPr txBox="1"/>
            <p:nvPr/>
          </p:nvSpPr>
          <p:spPr>
            <a:xfrm>
              <a:off x="0" y="-114300"/>
              <a:ext cx="1272376" cy="3101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5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55B493F-48E3-BD31-C1FB-088015CD3448}"/>
              </a:ext>
            </a:extLst>
          </p:cNvPr>
          <p:cNvSpPr/>
          <p:nvPr/>
        </p:nvSpPr>
        <p:spPr>
          <a:xfrm>
            <a:off x="-5704195" y="-1274545"/>
            <a:ext cx="9662106" cy="11915154"/>
          </a:xfrm>
          <a:custGeom>
            <a:avLst/>
            <a:gdLst/>
            <a:ahLst/>
            <a:cxnLst/>
            <a:rect l="l" t="t" r="r" b="b"/>
            <a:pathLst>
              <a:path w="9662106" h="11915154">
                <a:moveTo>
                  <a:pt x="0" y="0"/>
                </a:moveTo>
                <a:lnTo>
                  <a:pt x="9662106" y="0"/>
                </a:lnTo>
                <a:lnTo>
                  <a:pt x="9662106" y="11915153"/>
                </a:lnTo>
                <a:lnTo>
                  <a:pt x="0" y="11915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BC9CF1D-7B06-49E8-4B25-775B93F21A4D}"/>
              </a:ext>
            </a:extLst>
          </p:cNvPr>
          <p:cNvSpPr/>
          <p:nvPr/>
        </p:nvSpPr>
        <p:spPr>
          <a:xfrm rot="1846596">
            <a:off x="11136746" y="-2821482"/>
            <a:ext cx="8585914" cy="4901776"/>
          </a:xfrm>
          <a:custGeom>
            <a:avLst/>
            <a:gdLst/>
            <a:ahLst/>
            <a:cxnLst/>
            <a:rect l="l" t="t" r="r" b="b"/>
            <a:pathLst>
              <a:path w="8585914" h="4901776">
                <a:moveTo>
                  <a:pt x="0" y="0"/>
                </a:moveTo>
                <a:lnTo>
                  <a:pt x="8585914" y="0"/>
                </a:lnTo>
                <a:lnTo>
                  <a:pt x="8585914" y="4901776"/>
                </a:lnTo>
                <a:lnTo>
                  <a:pt x="0" y="490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1EB65-FF2E-1D9A-A2C4-BF7094E3B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34" y="1284766"/>
            <a:ext cx="3567641" cy="4029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31B28A-0AE5-75C3-A00B-316F4B9CE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467" y="1294186"/>
            <a:ext cx="3567641" cy="4030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98A65-04EC-9C03-61AF-F8629AD93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933" y="5482874"/>
            <a:ext cx="3480941" cy="381482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CEF0DD-5B3C-8CB2-52F1-98F10431971E}"/>
              </a:ext>
            </a:extLst>
          </p:cNvPr>
          <p:cNvSpPr/>
          <p:nvPr/>
        </p:nvSpPr>
        <p:spPr>
          <a:xfrm>
            <a:off x="5181600" y="5600700"/>
            <a:ext cx="3657600" cy="3570306"/>
          </a:xfrm>
          <a:prstGeom prst="round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23920-534D-7F80-D147-7A0A0588AD46}"/>
              </a:ext>
            </a:extLst>
          </p:cNvPr>
          <p:cNvSpPr txBox="1"/>
          <p:nvPr/>
        </p:nvSpPr>
        <p:spPr>
          <a:xfrm>
            <a:off x="5271558" y="5844957"/>
            <a:ext cx="356764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 leads in market share but needs differentiation through Fragrance Quality and Emotional Branding.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C396C33F-1B1E-5649-54A5-090A29E6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805565"/>
            <a:ext cx="8962471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Dimensions I </a:t>
            </a:r>
            <a:r>
              <a:rPr lang="en-US" alt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II 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holds the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highest market share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driven by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 Image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Lush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Body Shop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maintain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moderate market presence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with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Victoria’s Secret trailing behind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Dimensions II </a:t>
            </a:r>
            <a:r>
              <a:rPr lang="en-US" alt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III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Lush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has a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notable market share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Fragrance Quality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while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Body Shop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focuses on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sustainable appeal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well-distributed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but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lacks strong dominance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 a single defining attribute.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Dimensions I </a:t>
            </a:r>
            <a:r>
              <a:rPr lang="en-US" alt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II </a:t>
            </a:r>
            <a:endParaRPr kumimoji="0" lang="en-US" altLang="en-US" sz="2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leads in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market share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benefiting from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Packaging Appeal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Competitors hold smaller market shares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with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Victoria’s Secret having the least presence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CCDFD2AE-25B6-B97E-C3AD-475C4D1B0114}"/>
              </a:ext>
            </a:extLst>
          </p:cNvPr>
          <p:cNvSpPr txBox="1"/>
          <p:nvPr/>
        </p:nvSpPr>
        <p:spPr>
          <a:xfrm>
            <a:off x="5939535" y="-245116"/>
            <a:ext cx="7249391" cy="14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66"/>
              </a:lnSpc>
            </a:pPr>
            <a:r>
              <a:rPr lang="en-US" sz="60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Market Share Analysis</a:t>
            </a:r>
          </a:p>
        </p:txBody>
      </p:sp>
    </p:spTree>
    <p:extLst>
      <p:ext uri="{BB962C8B-B14F-4D97-AF65-F5344CB8AC3E}">
        <p14:creationId xmlns:p14="http://schemas.microsoft.com/office/powerpoint/2010/main" val="56027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94AB-BAA7-CDC2-2013-8CE2A52C0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5FF02E2D-51B4-6031-682B-7DC3843AC17B}"/>
              </a:ext>
            </a:extLst>
          </p:cNvPr>
          <p:cNvSpPr/>
          <p:nvPr/>
        </p:nvSpPr>
        <p:spPr>
          <a:xfrm rot="10800000">
            <a:off x="13243644" y="2728475"/>
            <a:ext cx="3086100" cy="9785420"/>
          </a:xfrm>
          <a:custGeom>
            <a:avLst/>
            <a:gdLst/>
            <a:ahLst/>
            <a:cxnLst/>
            <a:rect l="l" t="t" r="r" b="b"/>
            <a:pathLst>
              <a:path w="660400" h="2093999">
                <a:moveTo>
                  <a:pt x="220252" y="2074930"/>
                </a:moveTo>
                <a:cubicBezTo>
                  <a:pt x="254109" y="2086444"/>
                  <a:pt x="292600" y="2093999"/>
                  <a:pt x="330378" y="2093999"/>
                </a:cubicBezTo>
                <a:cubicBezTo>
                  <a:pt x="368157" y="2093999"/>
                  <a:pt x="404509" y="2087522"/>
                  <a:pt x="438009" y="2076009"/>
                </a:cubicBezTo>
                <a:cubicBezTo>
                  <a:pt x="438723" y="2075649"/>
                  <a:pt x="439435" y="2075649"/>
                  <a:pt x="440148" y="2075290"/>
                </a:cubicBezTo>
                <a:cubicBezTo>
                  <a:pt x="565955" y="2029234"/>
                  <a:pt x="658618" y="1907620"/>
                  <a:pt x="660400" y="1737038"/>
                </a:cubicBezTo>
                <a:lnTo>
                  <a:pt x="660400" y="0"/>
                </a:lnTo>
                <a:lnTo>
                  <a:pt x="0" y="0"/>
                </a:lnTo>
                <a:lnTo>
                  <a:pt x="0" y="1735749"/>
                </a:lnTo>
                <a:cubicBezTo>
                  <a:pt x="1782" y="1908339"/>
                  <a:pt x="93019" y="2029954"/>
                  <a:pt x="220252" y="2074930"/>
                </a:cubicBezTo>
                <a:close/>
              </a:path>
            </a:pathLst>
          </a:custGeom>
          <a:solidFill>
            <a:srgbClr val="775395"/>
          </a:solidFill>
          <a:ln>
            <a:solidFill>
              <a:srgbClr val="775395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83906AA-04BC-87D9-EF80-54EB4F2F3214}"/>
              </a:ext>
            </a:extLst>
          </p:cNvPr>
          <p:cNvSpPr/>
          <p:nvPr/>
        </p:nvSpPr>
        <p:spPr>
          <a:xfrm rot="10800000">
            <a:off x="16222774" y="1996440"/>
            <a:ext cx="3086100" cy="9785420"/>
          </a:xfrm>
          <a:custGeom>
            <a:avLst/>
            <a:gdLst/>
            <a:ahLst/>
            <a:cxnLst/>
            <a:rect l="l" t="t" r="r" b="b"/>
            <a:pathLst>
              <a:path w="660400" h="2093999">
                <a:moveTo>
                  <a:pt x="220252" y="2074930"/>
                </a:moveTo>
                <a:cubicBezTo>
                  <a:pt x="254109" y="2086444"/>
                  <a:pt x="292600" y="2093999"/>
                  <a:pt x="330378" y="2093999"/>
                </a:cubicBezTo>
                <a:cubicBezTo>
                  <a:pt x="368157" y="2093999"/>
                  <a:pt x="404509" y="2087522"/>
                  <a:pt x="438009" y="2076009"/>
                </a:cubicBezTo>
                <a:cubicBezTo>
                  <a:pt x="438723" y="2075649"/>
                  <a:pt x="439435" y="2075649"/>
                  <a:pt x="440148" y="2075290"/>
                </a:cubicBezTo>
                <a:cubicBezTo>
                  <a:pt x="565955" y="2029234"/>
                  <a:pt x="658618" y="1907620"/>
                  <a:pt x="660400" y="1737038"/>
                </a:cubicBezTo>
                <a:lnTo>
                  <a:pt x="660400" y="0"/>
                </a:lnTo>
                <a:lnTo>
                  <a:pt x="0" y="0"/>
                </a:lnTo>
                <a:lnTo>
                  <a:pt x="0" y="1735749"/>
                </a:lnTo>
                <a:cubicBezTo>
                  <a:pt x="1782" y="1908339"/>
                  <a:pt x="93019" y="2029954"/>
                  <a:pt x="220252" y="2074930"/>
                </a:cubicBezTo>
                <a:close/>
              </a:path>
            </a:pathLst>
          </a:custGeom>
          <a:solidFill>
            <a:srgbClr val="775395"/>
          </a:solidFill>
          <a:ln>
            <a:solidFill>
              <a:srgbClr val="775395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C690CB0D-2A19-3AC2-4E2F-1513529D396C}"/>
              </a:ext>
            </a:extLst>
          </p:cNvPr>
          <p:cNvSpPr/>
          <p:nvPr/>
        </p:nvSpPr>
        <p:spPr>
          <a:xfrm rot="-7875543">
            <a:off x="12543015" y="-2332617"/>
            <a:ext cx="8624289" cy="5490553"/>
          </a:xfrm>
          <a:custGeom>
            <a:avLst/>
            <a:gdLst/>
            <a:ahLst/>
            <a:cxnLst/>
            <a:rect l="l" t="t" r="r" b="b"/>
            <a:pathLst>
              <a:path w="8624289" h="5490553">
                <a:moveTo>
                  <a:pt x="0" y="0"/>
                </a:moveTo>
                <a:lnTo>
                  <a:pt x="8624288" y="0"/>
                </a:lnTo>
                <a:lnTo>
                  <a:pt x="8624288" y="5490552"/>
                </a:lnTo>
                <a:lnTo>
                  <a:pt x="0" y="549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2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717AEE3-4C20-8A4B-E03F-5E213A5D314D}"/>
              </a:ext>
            </a:extLst>
          </p:cNvPr>
          <p:cNvSpPr txBox="1"/>
          <p:nvPr/>
        </p:nvSpPr>
        <p:spPr>
          <a:xfrm>
            <a:off x="-555483" y="960354"/>
            <a:ext cx="13791507" cy="138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4"/>
              </a:lnSpc>
            </a:pPr>
            <a:r>
              <a:rPr lang="en-US" sz="96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Limitations of the Study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2625B2D-FBCC-5BB1-6E5B-80A983A1E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165" y="2766575"/>
            <a:ext cx="11010690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Small &amp; Skewed Sample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73 respondents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35.6% from Tempe, Arizona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58.9% aged 18-24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limiting broader market representation.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Limited Competitive &amp; Market Scope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Only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four brands analyzed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excluding niche competitors, while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rapid shifts in sustainability &amp; digital trends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may affect findings.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Fragrance Quality Insight Gap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A key driver but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not strongly linked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to any single brand, indicating 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opportunity for stronger brand association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Potential Bias &amp; Data Gaps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Consumer opinions may be influenced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by recent purchases and promotions,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no deep dive into competitor sales &amp; pricing strategies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Lack of Long-Term Tracking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Single-time study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limits trend assessment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requires updates for evolving consumer preferences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461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9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F981D-A59E-9961-EC20-6DB5ADB63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D809FA-948A-6E18-B2F5-0040B32FFA41}"/>
              </a:ext>
            </a:extLst>
          </p:cNvPr>
          <p:cNvSpPr/>
          <p:nvPr/>
        </p:nvSpPr>
        <p:spPr>
          <a:xfrm>
            <a:off x="-2525259" y="-316885"/>
            <a:ext cx="22412028" cy="10920770"/>
          </a:xfrm>
          <a:custGeom>
            <a:avLst/>
            <a:gdLst/>
            <a:ahLst/>
            <a:cxnLst/>
            <a:rect l="l" t="t" r="r" b="b"/>
            <a:pathLst>
              <a:path w="22412028" h="10920770">
                <a:moveTo>
                  <a:pt x="0" y="0"/>
                </a:moveTo>
                <a:lnTo>
                  <a:pt x="22412028" y="0"/>
                </a:lnTo>
                <a:lnTo>
                  <a:pt x="22412028" y="10920770"/>
                </a:lnTo>
                <a:lnTo>
                  <a:pt x="0" y="1092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D07534B-FBAE-5DC0-74C9-5C4271A7D9CB}"/>
              </a:ext>
            </a:extLst>
          </p:cNvPr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A175FC-1730-4821-FB14-6284D7CA8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377" y="2610519"/>
            <a:ext cx="12355245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Strong brand presence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with high awareness but faces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price perception challenges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Competitive Standing: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Stronger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fragrance quality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than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Body Shop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competes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packaging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Victoria’s Secret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but lags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Lush in sustainability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Market Position: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Well-established but lacks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unique differentiator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like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premium exclusivity or sustainability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Consumer Insights: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67.1% prefer in-store shopping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promotions drive purchases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(most effective: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"Buy 1 Get 1 Free"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Segmented Consumer Base: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Price-Sensitive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(Threat: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Victoria’s Secret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– Seeks affordability, less loyal.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Balanced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(Threat: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Body Shop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– Values variety, loyalty, and ethics.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Premium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(Threat: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Lush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– Prefers exclusivity, sustainability, and quality.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E747FFB-6463-644B-588E-157C6F2A208D}"/>
              </a:ext>
            </a:extLst>
          </p:cNvPr>
          <p:cNvSpPr txBox="1"/>
          <p:nvPr/>
        </p:nvSpPr>
        <p:spPr>
          <a:xfrm>
            <a:off x="5791200" y="928020"/>
            <a:ext cx="11734800" cy="1783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671"/>
              </a:lnSpc>
            </a:pPr>
            <a:r>
              <a:rPr lang="en-US" sz="88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223731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2AC3-CD97-2FF6-C867-60A59816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E11552-5FC7-9408-4F8B-FAD976D97C22}"/>
              </a:ext>
            </a:extLst>
          </p:cNvPr>
          <p:cNvGrpSpPr/>
          <p:nvPr/>
        </p:nvGrpSpPr>
        <p:grpSpPr>
          <a:xfrm>
            <a:off x="-2488636" y="5757146"/>
            <a:ext cx="22412028" cy="10920770"/>
            <a:chOff x="0" y="0"/>
            <a:chExt cx="29882704" cy="14561027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6FC53D6F-5B7E-F7A3-3BAC-97E1E62E1BBA}"/>
                </a:ext>
              </a:extLst>
            </p:cNvPr>
            <p:cNvGrpSpPr/>
            <p:nvPr/>
          </p:nvGrpSpPr>
          <p:grpSpPr>
            <a:xfrm rot="-5400000">
              <a:off x="10237823" y="-7701470"/>
              <a:ext cx="10544716" cy="25947656"/>
              <a:chOff x="0" y="0"/>
              <a:chExt cx="1272376" cy="3130969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5D9157B7-0580-5C22-E4A6-BF086BC78DD4}"/>
                  </a:ext>
                </a:extLst>
              </p:cNvPr>
              <p:cNvSpPr/>
              <p:nvPr/>
            </p:nvSpPr>
            <p:spPr>
              <a:xfrm>
                <a:off x="0" y="0"/>
                <a:ext cx="1272376" cy="3130969"/>
              </a:xfrm>
              <a:custGeom>
                <a:avLst/>
                <a:gdLst/>
                <a:ahLst/>
                <a:cxnLst/>
                <a:rect l="l" t="t" r="r" b="b"/>
                <a:pathLst>
                  <a:path w="1272376" h="3130969">
                    <a:moveTo>
                      <a:pt x="0" y="0"/>
                    </a:moveTo>
                    <a:lnTo>
                      <a:pt x="1272376" y="0"/>
                    </a:lnTo>
                    <a:lnTo>
                      <a:pt x="1272376" y="3130969"/>
                    </a:lnTo>
                    <a:lnTo>
                      <a:pt x="0" y="3130969"/>
                    </a:lnTo>
                    <a:close/>
                  </a:path>
                </a:pathLst>
              </a:custGeom>
              <a:solidFill>
                <a:srgbClr val="344D5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A5D8758-94C2-978F-A213-9A3ACAFF3A90}"/>
                  </a:ext>
                </a:extLst>
              </p:cNvPr>
              <p:cNvSpPr txBox="1"/>
              <p:nvPr/>
            </p:nvSpPr>
            <p:spPr>
              <a:xfrm>
                <a:off x="0" y="-114300"/>
                <a:ext cx="1272376" cy="3245269"/>
              </a:xfrm>
              <a:prstGeom prst="rect">
                <a:avLst/>
              </a:prstGeom>
            </p:spPr>
            <p:txBody>
              <a:bodyPr lIns="79579" tIns="79579" rIns="79579" bIns="79579" rtlCol="0" anchor="ctr"/>
              <a:lstStyle/>
              <a:p>
                <a:pPr algn="ctr">
                  <a:lnSpc>
                    <a:spcPts val="3765"/>
                  </a:lnSpc>
                </a:pPr>
                <a:endParaRPr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3470733-0E1B-DDB7-BC2C-238CAF6BA0C3}"/>
                </a:ext>
              </a:extLst>
            </p:cNvPr>
            <p:cNvSpPr/>
            <p:nvPr/>
          </p:nvSpPr>
          <p:spPr>
            <a:xfrm>
              <a:off x="0" y="0"/>
              <a:ext cx="29882704" cy="14561027"/>
            </a:xfrm>
            <a:custGeom>
              <a:avLst/>
              <a:gdLst/>
              <a:ahLst/>
              <a:cxnLst/>
              <a:rect l="l" t="t" r="r" b="b"/>
              <a:pathLst>
                <a:path w="29882704" h="14561027">
                  <a:moveTo>
                    <a:pt x="0" y="0"/>
                  </a:moveTo>
                  <a:lnTo>
                    <a:pt x="29882704" y="0"/>
                  </a:lnTo>
                  <a:lnTo>
                    <a:pt x="29882704" y="14561027"/>
                  </a:lnTo>
                  <a:lnTo>
                    <a:pt x="0" y="14561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3FF27A31-5360-0C58-05E4-EA5722ECC4BA}"/>
              </a:ext>
            </a:extLst>
          </p:cNvPr>
          <p:cNvSpPr/>
          <p:nvPr/>
        </p:nvSpPr>
        <p:spPr>
          <a:xfrm rot="9947547">
            <a:off x="-2875315" y="-2441218"/>
            <a:ext cx="8624289" cy="5490553"/>
          </a:xfrm>
          <a:custGeom>
            <a:avLst/>
            <a:gdLst/>
            <a:ahLst/>
            <a:cxnLst/>
            <a:rect l="l" t="t" r="r" b="b"/>
            <a:pathLst>
              <a:path w="8624289" h="5490553">
                <a:moveTo>
                  <a:pt x="0" y="0"/>
                </a:moveTo>
                <a:lnTo>
                  <a:pt x="8624289" y="0"/>
                </a:lnTo>
                <a:lnTo>
                  <a:pt x="8624289" y="5490553"/>
                </a:lnTo>
                <a:lnTo>
                  <a:pt x="0" y="5490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2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BB0591E-9C14-68D2-A81C-BCD2919B756F}"/>
              </a:ext>
            </a:extLst>
          </p:cNvPr>
          <p:cNvSpPr txBox="1"/>
          <p:nvPr/>
        </p:nvSpPr>
        <p:spPr>
          <a:xfrm>
            <a:off x="-1854447" y="1034165"/>
            <a:ext cx="19766296" cy="1648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307"/>
              </a:lnSpc>
            </a:pPr>
            <a:r>
              <a:rPr lang="en-US" sz="96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Strategic Actions &amp; Recommendations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789D92-DC88-E9FB-9286-0D46EFFF2132}"/>
              </a:ext>
            </a:extLst>
          </p:cNvPr>
          <p:cNvSpPr/>
          <p:nvPr/>
        </p:nvSpPr>
        <p:spPr>
          <a:xfrm>
            <a:off x="9738181" y="3159552"/>
            <a:ext cx="8110902" cy="67083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890826-EEC6-90D0-615F-F85FF4E4FA88}"/>
              </a:ext>
            </a:extLst>
          </p:cNvPr>
          <p:cNvSpPr/>
          <p:nvPr/>
        </p:nvSpPr>
        <p:spPr>
          <a:xfrm>
            <a:off x="677877" y="3159552"/>
            <a:ext cx="8110902" cy="670834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61234-4EC3-92A0-2A5B-3A5853DEE92E}"/>
              </a:ext>
            </a:extLst>
          </p:cNvPr>
          <p:cNvSpPr txBox="1"/>
          <p:nvPr/>
        </p:nvSpPr>
        <p:spPr>
          <a:xfrm>
            <a:off x="2371000" y="3763909"/>
            <a:ext cx="4969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Short-Term (0-12 Months)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665F6-C03E-D989-95EA-3F05FBB8559C}"/>
              </a:ext>
            </a:extLst>
          </p:cNvPr>
          <p:cNvSpPr txBox="1"/>
          <p:nvPr/>
        </p:nvSpPr>
        <p:spPr>
          <a:xfrm>
            <a:off x="11732861" y="3763909"/>
            <a:ext cx="4969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Long-Term (1-3 Years)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F5B2DFE-D5E3-0D78-F1A0-161A43C50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189" y="4825543"/>
            <a:ext cx="703827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Strengthen Fragrance Leadership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Launch seasonal &amp; exclusive scents.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Enhance Price Perception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Offer value bundles &amp; loyalty discounts.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Boost Retail &amp; Digital Experience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Improve in-store engagement &amp; targeted e-commerce promotions.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Personalized Retention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Use data-driven loyalty programs &amp; customized marketing.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95F22F4-FD5D-9F9F-7D45-FEFF80DC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4342" y="4772209"/>
            <a:ext cx="720578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Improve Sustainability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Adopt eco-friendly packaging &amp; ethical sourcing.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Expand Premium Offerings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Introduce luxury/niche product lines.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Strengthen Differentiation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Focus on fragrance variety, premium collections &amp; sustainability.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Optimize Omnichannel Strategy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Integrate digital &amp; in-store experiences with AI-driven personalization. </a:t>
            </a:r>
          </a:p>
        </p:txBody>
      </p:sp>
    </p:spTree>
    <p:extLst>
      <p:ext uri="{BB962C8B-B14F-4D97-AF65-F5344CB8AC3E}">
        <p14:creationId xmlns:p14="http://schemas.microsoft.com/office/powerpoint/2010/main" val="6734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D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34114-3667-2DCD-92F9-C7A80786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37C1EB-3E19-0960-9B8A-79F6990F201E}"/>
              </a:ext>
            </a:extLst>
          </p:cNvPr>
          <p:cNvSpPr/>
          <p:nvPr/>
        </p:nvSpPr>
        <p:spPr>
          <a:xfrm>
            <a:off x="-2506277" y="-177588"/>
            <a:ext cx="22412028" cy="10920770"/>
          </a:xfrm>
          <a:custGeom>
            <a:avLst/>
            <a:gdLst/>
            <a:ahLst/>
            <a:cxnLst/>
            <a:rect l="l" t="t" r="r" b="b"/>
            <a:pathLst>
              <a:path w="22412028" h="10920770">
                <a:moveTo>
                  <a:pt x="0" y="0"/>
                </a:moveTo>
                <a:lnTo>
                  <a:pt x="22412028" y="0"/>
                </a:lnTo>
                <a:lnTo>
                  <a:pt x="22412028" y="10920770"/>
                </a:lnTo>
                <a:lnTo>
                  <a:pt x="0" y="1092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6EDCB45-3033-E044-92CE-88226A4C18DC}"/>
              </a:ext>
            </a:extLst>
          </p:cNvPr>
          <p:cNvSpPr/>
          <p:nvPr/>
        </p:nvSpPr>
        <p:spPr>
          <a:xfrm>
            <a:off x="-3733800" y="-570748"/>
            <a:ext cx="12168049" cy="12154765"/>
          </a:xfrm>
          <a:custGeom>
            <a:avLst/>
            <a:gdLst/>
            <a:ahLst/>
            <a:cxnLst/>
            <a:rect l="l" t="t" r="r" b="b"/>
            <a:pathLst>
              <a:path w="12168049" h="12154765">
                <a:moveTo>
                  <a:pt x="0" y="0"/>
                </a:moveTo>
                <a:lnTo>
                  <a:pt x="12168048" y="0"/>
                </a:lnTo>
                <a:lnTo>
                  <a:pt x="12168048" y="12154765"/>
                </a:lnTo>
                <a:lnTo>
                  <a:pt x="0" y="12154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5635704-E752-72B9-7EA2-E6A6915E178C}"/>
              </a:ext>
            </a:extLst>
          </p:cNvPr>
          <p:cNvSpPr txBox="1"/>
          <p:nvPr/>
        </p:nvSpPr>
        <p:spPr>
          <a:xfrm>
            <a:off x="1524000" y="5039198"/>
            <a:ext cx="5493764" cy="93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4431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1321" y="5722084"/>
            <a:ext cx="1049339" cy="1053168"/>
            <a:chOff x="0" y="0"/>
            <a:chExt cx="1399118" cy="140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3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4271940">
            <a:off x="11243209" y="-4382419"/>
            <a:ext cx="8624289" cy="10447927"/>
          </a:xfrm>
          <a:custGeom>
            <a:avLst/>
            <a:gdLst/>
            <a:ahLst/>
            <a:cxnLst/>
            <a:rect l="l" t="t" r="r" b="b"/>
            <a:pathLst>
              <a:path w="8624289" h="10447927">
                <a:moveTo>
                  <a:pt x="0" y="0"/>
                </a:moveTo>
                <a:lnTo>
                  <a:pt x="8624288" y="0"/>
                </a:lnTo>
                <a:lnTo>
                  <a:pt x="8624288" y="10447927"/>
                </a:lnTo>
                <a:lnTo>
                  <a:pt x="0" y="10447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495800" y="637703"/>
            <a:ext cx="9891995" cy="239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8"/>
              </a:lnSpc>
            </a:pPr>
            <a:r>
              <a:rPr lang="en-US" sz="18099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22122" y="3185784"/>
            <a:ext cx="3498786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About our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4620" y="4593367"/>
            <a:ext cx="3498786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About Competitors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6679" y="6060667"/>
            <a:ext cx="3498786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Comparison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85194" y="7261534"/>
            <a:ext cx="3498786" cy="81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Survey Methodology &amp; Findings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03135" y="8917309"/>
            <a:ext cx="3498786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Survey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32535" y="3341077"/>
            <a:ext cx="3498786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Segmentation Analysis</a:t>
            </a:r>
          </a:p>
        </p:txBody>
      </p:sp>
      <p:sp>
        <p:nvSpPr>
          <p:cNvPr id="13" name="Freeform 13"/>
          <p:cNvSpPr/>
          <p:nvPr/>
        </p:nvSpPr>
        <p:spPr>
          <a:xfrm rot="-7020582">
            <a:off x="-3178768" y="7548377"/>
            <a:ext cx="8797390" cy="5022510"/>
          </a:xfrm>
          <a:custGeom>
            <a:avLst/>
            <a:gdLst/>
            <a:ahLst/>
            <a:cxnLst/>
            <a:rect l="l" t="t" r="r" b="b"/>
            <a:pathLst>
              <a:path w="8797390" h="5022510">
                <a:moveTo>
                  <a:pt x="0" y="0"/>
                </a:moveTo>
                <a:lnTo>
                  <a:pt x="8797390" y="0"/>
                </a:lnTo>
                <a:lnTo>
                  <a:pt x="8797390" y="5022509"/>
                </a:lnTo>
                <a:lnTo>
                  <a:pt x="0" y="5022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701321" y="4327892"/>
            <a:ext cx="1049339" cy="1053168"/>
            <a:chOff x="0" y="0"/>
            <a:chExt cx="1399118" cy="14042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01321" y="2933700"/>
            <a:ext cx="1049339" cy="1053168"/>
            <a:chOff x="0" y="0"/>
            <a:chExt cx="1399118" cy="14042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17177" y="3009900"/>
            <a:ext cx="1049339" cy="1053168"/>
            <a:chOff x="0" y="0"/>
            <a:chExt cx="1399118" cy="14042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69836" y="8586132"/>
            <a:ext cx="1049339" cy="1053168"/>
            <a:chOff x="0" y="0"/>
            <a:chExt cx="1399118" cy="14042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669836" y="7191940"/>
            <a:ext cx="1049339" cy="1053168"/>
            <a:chOff x="0" y="0"/>
            <a:chExt cx="1399118" cy="14042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-8730445">
            <a:off x="14504410" y="7547920"/>
            <a:ext cx="5509779" cy="4938766"/>
          </a:xfrm>
          <a:custGeom>
            <a:avLst/>
            <a:gdLst/>
            <a:ahLst/>
            <a:cxnLst/>
            <a:rect l="l" t="t" r="r" b="b"/>
            <a:pathLst>
              <a:path w="5509779" h="4938766">
                <a:moveTo>
                  <a:pt x="0" y="0"/>
                </a:moveTo>
                <a:lnTo>
                  <a:pt x="5509780" y="0"/>
                </a:lnTo>
                <a:lnTo>
                  <a:pt x="5509780" y="4938766"/>
                </a:lnTo>
                <a:lnTo>
                  <a:pt x="0" y="4938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1537940" y="-2523087"/>
            <a:ext cx="4887620" cy="4381085"/>
          </a:xfrm>
          <a:custGeom>
            <a:avLst/>
            <a:gdLst/>
            <a:ahLst/>
            <a:cxnLst/>
            <a:rect l="l" t="t" r="r" b="b"/>
            <a:pathLst>
              <a:path w="4887620" h="4381085">
                <a:moveTo>
                  <a:pt x="0" y="0"/>
                </a:moveTo>
                <a:lnTo>
                  <a:pt x="4887620" y="0"/>
                </a:lnTo>
                <a:lnTo>
                  <a:pt x="4887620" y="4381085"/>
                </a:lnTo>
                <a:lnTo>
                  <a:pt x="0" y="4381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2">
            <a:extLst>
              <a:ext uri="{FF2B5EF4-FFF2-40B4-BE49-F238E27FC236}">
                <a16:creationId xmlns:a16="http://schemas.microsoft.com/office/drawing/2014/main" id="{7A6AF9BC-709D-89E4-EEBE-19E61FF7AB0F}"/>
              </a:ext>
            </a:extLst>
          </p:cNvPr>
          <p:cNvGrpSpPr/>
          <p:nvPr/>
        </p:nvGrpSpPr>
        <p:grpSpPr>
          <a:xfrm>
            <a:off x="10362206" y="5950684"/>
            <a:ext cx="1070430" cy="1053168"/>
            <a:chOff x="0" y="0"/>
            <a:chExt cx="1399118" cy="1404225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73372917-DF44-13E6-EB75-E21E9A469D15}"/>
                </a:ext>
              </a:extLst>
            </p:cNvPr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25E38299-8341-12DA-0CD0-051CF2BDE90C}"/>
                </a:ext>
              </a:extLst>
            </p:cNvPr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8</a:t>
              </a: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FD7EDF13-A684-70E5-91D1-D5E49E259F87}"/>
              </a:ext>
            </a:extLst>
          </p:cNvPr>
          <p:cNvSpPr txBox="1"/>
          <p:nvPr/>
        </p:nvSpPr>
        <p:spPr>
          <a:xfrm>
            <a:off x="11632535" y="4676073"/>
            <a:ext cx="3569112" cy="81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Positioning &amp; Market share Analysis</a:t>
            </a: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A66A7700-46FF-5A53-8297-AA65623B9583}"/>
              </a:ext>
            </a:extLst>
          </p:cNvPr>
          <p:cNvSpPr txBox="1"/>
          <p:nvPr/>
        </p:nvSpPr>
        <p:spPr>
          <a:xfrm>
            <a:off x="11632535" y="7709207"/>
            <a:ext cx="3569112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Findings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3AAFCCAB-C426-B884-3561-02C9A1A3DBA1}"/>
              </a:ext>
            </a:extLst>
          </p:cNvPr>
          <p:cNvSpPr txBox="1"/>
          <p:nvPr/>
        </p:nvSpPr>
        <p:spPr>
          <a:xfrm>
            <a:off x="11639403" y="6216765"/>
            <a:ext cx="3569112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Limitations</a:t>
            </a: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36E74023-7F37-C4AA-1DB7-35D2F75D88A7}"/>
              </a:ext>
            </a:extLst>
          </p:cNvPr>
          <p:cNvSpPr txBox="1"/>
          <p:nvPr/>
        </p:nvSpPr>
        <p:spPr>
          <a:xfrm>
            <a:off x="11639403" y="9145909"/>
            <a:ext cx="3569112" cy="3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4" b="1" dirty="0">
                <a:solidFill>
                  <a:srgbClr val="374F5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Recommendation</a:t>
            </a:r>
          </a:p>
        </p:txBody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F6B6DDEC-AD3E-321D-E87A-E9AEAC123810}"/>
              </a:ext>
            </a:extLst>
          </p:cNvPr>
          <p:cNvGrpSpPr/>
          <p:nvPr/>
        </p:nvGrpSpPr>
        <p:grpSpPr>
          <a:xfrm>
            <a:off x="10362206" y="4556492"/>
            <a:ext cx="1070430" cy="1053168"/>
            <a:chOff x="0" y="0"/>
            <a:chExt cx="1399118" cy="1404225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C53E8E0-E1D3-DE84-9DA5-F34EE15744AC}"/>
                </a:ext>
              </a:extLst>
            </p:cNvPr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FD87702E-4B8B-D1CA-147F-97AC86A383E2}"/>
                </a:ext>
              </a:extLst>
            </p:cNvPr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7</a:t>
              </a: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6499FF63-F97E-39EA-7B6A-1FBE06540E9A}"/>
              </a:ext>
            </a:extLst>
          </p:cNvPr>
          <p:cNvGrpSpPr/>
          <p:nvPr/>
        </p:nvGrpSpPr>
        <p:grpSpPr>
          <a:xfrm>
            <a:off x="10330721" y="8814732"/>
            <a:ext cx="1070430" cy="1053168"/>
            <a:chOff x="0" y="0"/>
            <a:chExt cx="1399118" cy="1404225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CDE1EF32-C655-08C6-8B5B-A5AD07F66C05}"/>
                </a:ext>
              </a:extLst>
            </p:cNvPr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D4CACA10-22FF-C4EE-3930-1F218193C8C1}"/>
                </a:ext>
              </a:extLst>
            </p:cNvPr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10</a:t>
              </a: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19F3D09A-EDA6-CC7A-D628-641BFE68B995}"/>
              </a:ext>
            </a:extLst>
          </p:cNvPr>
          <p:cNvGrpSpPr/>
          <p:nvPr/>
        </p:nvGrpSpPr>
        <p:grpSpPr>
          <a:xfrm>
            <a:off x="10330721" y="7420540"/>
            <a:ext cx="1070430" cy="1053168"/>
            <a:chOff x="0" y="0"/>
            <a:chExt cx="1399118" cy="1404225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14E55C4B-A783-50C5-3798-CC768F58F4CE}"/>
                </a:ext>
              </a:extLst>
            </p:cNvPr>
            <p:cNvSpPr/>
            <p:nvPr/>
          </p:nvSpPr>
          <p:spPr>
            <a:xfrm>
              <a:off x="0" y="0"/>
              <a:ext cx="1399118" cy="1404225"/>
            </a:xfrm>
            <a:custGeom>
              <a:avLst/>
              <a:gdLst/>
              <a:ahLst/>
              <a:cxnLst/>
              <a:rect l="l" t="t" r="r" b="b"/>
              <a:pathLst>
                <a:path w="1399118" h="1404225">
                  <a:moveTo>
                    <a:pt x="0" y="0"/>
                  </a:moveTo>
                  <a:lnTo>
                    <a:pt x="1399118" y="0"/>
                  </a:lnTo>
                  <a:lnTo>
                    <a:pt x="1399118" y="1404225"/>
                  </a:lnTo>
                  <a:lnTo>
                    <a:pt x="0" y="140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0B3DAAE5-B81D-73D7-851D-84B6384BBDFA}"/>
                </a:ext>
              </a:extLst>
            </p:cNvPr>
            <p:cNvSpPr txBox="1"/>
            <p:nvPr/>
          </p:nvSpPr>
          <p:spPr>
            <a:xfrm>
              <a:off x="82517" y="256072"/>
              <a:ext cx="1234084" cy="108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3"/>
                </a:lnSpc>
              </a:pPr>
              <a:r>
                <a:rPr lang="en-US" sz="5421" b="1" dirty="0">
                  <a:solidFill>
                    <a:srgbClr val="FFFFFF"/>
                  </a:solidFill>
                  <a:latin typeface="TT Backwards Bold"/>
                  <a:ea typeface="TT Backwards Bold"/>
                  <a:cs typeface="TT Backwards Bold"/>
                  <a:sym typeface="TT Backwards Bold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84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81800" y="-495300"/>
            <a:ext cx="25298400" cy="11645625"/>
          </a:xfrm>
          <a:custGeom>
            <a:avLst/>
            <a:gdLst/>
            <a:ahLst/>
            <a:cxnLst/>
            <a:rect l="l" t="t" r="r" b="b"/>
            <a:pathLst>
              <a:path w="23899603" h="11645625">
                <a:moveTo>
                  <a:pt x="0" y="0"/>
                </a:moveTo>
                <a:lnTo>
                  <a:pt x="23899603" y="0"/>
                </a:lnTo>
                <a:lnTo>
                  <a:pt x="23899603" y="11645624"/>
                </a:lnTo>
                <a:lnTo>
                  <a:pt x="0" y="1164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96DACD-ECE9-B717-0452-0D9DD35058D4}"/>
              </a:ext>
            </a:extLst>
          </p:cNvPr>
          <p:cNvSpPr/>
          <p:nvPr/>
        </p:nvSpPr>
        <p:spPr>
          <a:xfrm>
            <a:off x="586111" y="723265"/>
            <a:ext cx="11542085" cy="884047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08835" y="2862050"/>
            <a:ext cx="9496636" cy="5816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200" b="1" i="0" dirty="0">
                <a:solidFill>
                  <a:schemeClr val="tx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Bath &amp; Body Works</a:t>
            </a:r>
            <a:r>
              <a:rPr lang="en-US" sz="3200" dirty="0">
                <a:solidFill>
                  <a:srgbClr val="5D626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sz="3200" b="0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Founded in 1990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 New Albany,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Ohio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sz="2800" b="0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a global leader in personal care and home fragrance, including top-selling collections for fine </a:t>
            </a:r>
            <a:r>
              <a:rPr lang="en-US" sz="2800" b="1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fragrance mist, body lotion and body cream, 3-wick candles, home fragrance diffusers and liquid hand soap</a:t>
            </a:r>
            <a:r>
              <a:rPr lang="en-US" sz="2800" b="0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 Powered by agility and innovation, the company’s </a:t>
            </a:r>
            <a:r>
              <a:rPr lang="en-US" sz="2800" b="1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predominantly U.S.-based supply chain </a:t>
            </a:r>
            <a:r>
              <a:rPr lang="en-US" sz="2800" b="0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enables it to deliver quality, on-trend luxuries at affordable prices. Bath &amp; Body Works serves and delights customers however and wherever they want to shop, from welcoming, in-store experiences at more than </a:t>
            </a:r>
            <a:r>
              <a:rPr lang="en-US" sz="2800" b="1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1,880 Company-operated Bath &amp; Body Works </a:t>
            </a:r>
            <a:r>
              <a:rPr lang="en-US" sz="2800" b="0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locations in the U.S. and Canada, </a:t>
            </a:r>
            <a:r>
              <a:rPr lang="en-US" sz="2800" b="1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more than 500 international franchised locations </a:t>
            </a:r>
            <a:r>
              <a:rPr lang="en-US" sz="2800" b="0" i="0" dirty="0">
                <a:solidFill>
                  <a:srgbClr val="5D626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and an online storefront at bathandbodyworks.com.</a:t>
            </a:r>
            <a:endParaRPr lang="en-US" sz="2800" b="1" dirty="0">
              <a:solidFill>
                <a:srgbClr val="203847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Poppins Semi-Bold"/>
              <a:sym typeface="Poppins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57" y="968665"/>
            <a:ext cx="13298403" cy="16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7"/>
              </a:lnSpc>
              <a:spcBef>
                <a:spcPct val="0"/>
              </a:spcBef>
            </a:pPr>
            <a:r>
              <a:rPr lang="en-US" sz="9683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About our company</a:t>
            </a:r>
          </a:p>
        </p:txBody>
      </p:sp>
      <p:pic>
        <p:nvPicPr>
          <p:cNvPr id="8" name="Picture 3" descr="Bath And Body Works Products">
            <a:extLst>
              <a:ext uri="{FF2B5EF4-FFF2-40B4-BE49-F238E27FC236}">
                <a16:creationId xmlns:a16="http://schemas.microsoft.com/office/drawing/2014/main" id="{8C76484F-E990-E4B9-6E7A-92989959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920" y="5676900"/>
            <a:ext cx="4018195" cy="401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oes Bath and Body Works Drug Test Employees?">
            <a:extLst>
              <a:ext uri="{FF2B5EF4-FFF2-40B4-BE49-F238E27FC236}">
                <a16:creationId xmlns:a16="http://schemas.microsoft.com/office/drawing/2014/main" id="{D6B4B344-911A-1412-546D-3BF85D608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920" y="2693773"/>
            <a:ext cx="4131790" cy="275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09B9E-F1AF-A895-9F22-0ABFDD1DEC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2299"/>
          <a:stretch/>
        </p:blipFill>
        <p:spPr>
          <a:xfrm>
            <a:off x="13150921" y="1069366"/>
            <a:ext cx="4131790" cy="14833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3142" y="-702377"/>
            <a:ext cx="4831053" cy="11342986"/>
            <a:chOff x="0" y="0"/>
            <a:chExt cx="1272376" cy="2987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376" cy="2987453"/>
            </a:xfrm>
            <a:custGeom>
              <a:avLst/>
              <a:gdLst/>
              <a:ahLst/>
              <a:cxnLst/>
              <a:rect l="l" t="t" r="r" b="b"/>
              <a:pathLst>
                <a:path w="1272376" h="2987453">
                  <a:moveTo>
                    <a:pt x="0" y="0"/>
                  </a:moveTo>
                  <a:lnTo>
                    <a:pt x="1272376" y="0"/>
                  </a:lnTo>
                  <a:lnTo>
                    <a:pt x="1272376" y="2987453"/>
                  </a:lnTo>
                  <a:lnTo>
                    <a:pt x="0" y="2987453"/>
                  </a:lnTo>
                  <a:close/>
                </a:path>
              </a:pathLst>
            </a:custGeom>
            <a:solidFill>
              <a:srgbClr val="4763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272376" cy="3101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704195" y="-1274545"/>
            <a:ext cx="9662106" cy="11915154"/>
          </a:xfrm>
          <a:custGeom>
            <a:avLst/>
            <a:gdLst/>
            <a:ahLst/>
            <a:cxnLst/>
            <a:rect l="l" t="t" r="r" b="b"/>
            <a:pathLst>
              <a:path w="9662106" h="11915154">
                <a:moveTo>
                  <a:pt x="0" y="0"/>
                </a:moveTo>
                <a:lnTo>
                  <a:pt x="9662106" y="0"/>
                </a:lnTo>
                <a:lnTo>
                  <a:pt x="9662106" y="11915153"/>
                </a:lnTo>
                <a:lnTo>
                  <a:pt x="0" y="11915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80312" y="800100"/>
            <a:ext cx="7249391" cy="14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66"/>
              </a:lnSpc>
            </a:pPr>
            <a:r>
              <a:rPr lang="en-US" sz="60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Current Market position</a:t>
            </a:r>
          </a:p>
        </p:txBody>
      </p:sp>
      <p:sp>
        <p:nvSpPr>
          <p:cNvPr id="11" name="Freeform 11"/>
          <p:cNvSpPr/>
          <p:nvPr/>
        </p:nvSpPr>
        <p:spPr>
          <a:xfrm rot="1846596">
            <a:off x="11136746" y="-2821482"/>
            <a:ext cx="8585914" cy="4901776"/>
          </a:xfrm>
          <a:custGeom>
            <a:avLst/>
            <a:gdLst/>
            <a:ahLst/>
            <a:cxnLst/>
            <a:rect l="l" t="t" r="r" b="b"/>
            <a:pathLst>
              <a:path w="8585914" h="4901776">
                <a:moveTo>
                  <a:pt x="0" y="0"/>
                </a:moveTo>
                <a:lnTo>
                  <a:pt x="8585914" y="0"/>
                </a:lnTo>
                <a:lnTo>
                  <a:pt x="8585914" y="4901776"/>
                </a:lnTo>
                <a:lnTo>
                  <a:pt x="0" y="490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7C33AF-9E09-14DB-1831-99F2BA91F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621439"/>
            <a:ext cx="6742364" cy="31303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753F5-EB31-B4C0-F7CB-53F20E8DCB04}"/>
              </a:ext>
            </a:extLst>
          </p:cNvPr>
          <p:cNvSpPr txBox="1"/>
          <p:nvPr/>
        </p:nvSpPr>
        <p:spPr>
          <a:xfrm>
            <a:off x="1329011" y="6809614"/>
            <a:ext cx="5257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Bath &amp; Body Works revenue 2023 | Statista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14B8C9C4-7EFF-88A2-553E-9784FBC2D2F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842215" y="2628900"/>
            <a:ext cx="9735619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Annual Revenue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$7.43 billion (12 months ending Feb 3, 2024).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Quarterly Revenue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$1.61 billion in Q3 2024 (+3% YoY).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Stores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1,850+ in U.S. &amp; Canada, 480+ international franchises.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Customers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38 million+ loyalty program members (+4% increase).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Average Price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$6-$30 per product, with frequent promotions.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Key Strengths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Strong brand loyalty, affordable luxury pricing, extensive retail + e-commerce presence.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Growth Areas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New product lines (men’s grooming, laundry care), digital expansion, influencer marketing.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Challenges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Rising production costs, competition in the premium segment.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84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2DC1C768-34F6-6362-AA74-AC6C72FD0B96}"/>
              </a:ext>
            </a:extLst>
          </p:cNvPr>
          <p:cNvSpPr/>
          <p:nvPr/>
        </p:nvSpPr>
        <p:spPr>
          <a:xfrm>
            <a:off x="-7010400" y="-266591"/>
            <a:ext cx="25298400" cy="11645625"/>
          </a:xfrm>
          <a:custGeom>
            <a:avLst/>
            <a:gdLst/>
            <a:ahLst/>
            <a:cxnLst/>
            <a:rect l="l" t="t" r="r" b="b"/>
            <a:pathLst>
              <a:path w="23899603" h="11645625">
                <a:moveTo>
                  <a:pt x="0" y="0"/>
                </a:moveTo>
                <a:lnTo>
                  <a:pt x="23899603" y="0"/>
                </a:lnTo>
                <a:lnTo>
                  <a:pt x="23899603" y="11645624"/>
                </a:lnTo>
                <a:lnTo>
                  <a:pt x="0" y="1164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5018" y="1817105"/>
            <a:ext cx="5684038" cy="8038029"/>
          </a:xfrm>
          <a:custGeom>
            <a:avLst/>
            <a:gdLst/>
            <a:ahLst/>
            <a:cxnLst/>
            <a:rect l="l" t="t" r="r" b="b"/>
            <a:pathLst>
              <a:path w="7528456" h="7520237">
                <a:moveTo>
                  <a:pt x="0" y="0"/>
                </a:moveTo>
                <a:lnTo>
                  <a:pt x="7528455" y="0"/>
                </a:lnTo>
                <a:lnTo>
                  <a:pt x="7528455" y="7520236"/>
                </a:lnTo>
                <a:lnTo>
                  <a:pt x="0" y="752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69D0EAF-0BD5-3453-C83C-98344BFB37B0}"/>
              </a:ext>
            </a:extLst>
          </p:cNvPr>
          <p:cNvSpPr txBox="1"/>
          <p:nvPr/>
        </p:nvSpPr>
        <p:spPr>
          <a:xfrm>
            <a:off x="2572265" y="-266591"/>
            <a:ext cx="1329840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7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About Competitors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48311-692D-9E46-548F-5FBBDBF0EC34}"/>
              </a:ext>
            </a:extLst>
          </p:cNvPr>
          <p:cNvSpPr txBox="1"/>
          <p:nvPr/>
        </p:nvSpPr>
        <p:spPr>
          <a:xfrm>
            <a:off x="499648" y="2398508"/>
            <a:ext cx="55594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Founded in 1976 in the UK, The Body Shop is a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pioneer in ethical beauty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with a strong focus on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sustainability, cruelty-free products, and fair-trade ingredients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The brand is well-known for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natural skincare, bath &amp; body products, and fragrances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Despite financial struggles and store closures, it remains a key player in the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eco-conscious beauty segment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96949FB-7017-DB5B-D4D9-9E21651AE22F}"/>
              </a:ext>
            </a:extLst>
          </p:cNvPr>
          <p:cNvSpPr/>
          <p:nvPr/>
        </p:nvSpPr>
        <p:spPr>
          <a:xfrm>
            <a:off x="6303985" y="1893303"/>
            <a:ext cx="5684038" cy="8038029"/>
          </a:xfrm>
          <a:custGeom>
            <a:avLst/>
            <a:gdLst/>
            <a:ahLst/>
            <a:cxnLst/>
            <a:rect l="l" t="t" r="r" b="b"/>
            <a:pathLst>
              <a:path w="7528456" h="7520237">
                <a:moveTo>
                  <a:pt x="0" y="0"/>
                </a:moveTo>
                <a:lnTo>
                  <a:pt x="7528455" y="0"/>
                </a:lnTo>
                <a:lnTo>
                  <a:pt x="7528455" y="7520236"/>
                </a:lnTo>
                <a:lnTo>
                  <a:pt x="0" y="752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118CA81-F588-199C-795A-2824023B52AD}"/>
              </a:ext>
            </a:extLst>
          </p:cNvPr>
          <p:cNvSpPr/>
          <p:nvPr/>
        </p:nvSpPr>
        <p:spPr>
          <a:xfrm>
            <a:off x="12268200" y="1823409"/>
            <a:ext cx="5684038" cy="8038029"/>
          </a:xfrm>
          <a:custGeom>
            <a:avLst/>
            <a:gdLst/>
            <a:ahLst/>
            <a:cxnLst/>
            <a:rect l="l" t="t" r="r" b="b"/>
            <a:pathLst>
              <a:path w="7528456" h="7520237">
                <a:moveTo>
                  <a:pt x="0" y="0"/>
                </a:moveTo>
                <a:lnTo>
                  <a:pt x="7528455" y="0"/>
                </a:lnTo>
                <a:lnTo>
                  <a:pt x="7528455" y="7520236"/>
                </a:lnTo>
                <a:lnTo>
                  <a:pt x="0" y="752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5F592-8029-0B1D-61C2-D63A909D3759}"/>
              </a:ext>
            </a:extLst>
          </p:cNvPr>
          <p:cNvSpPr txBox="1"/>
          <p:nvPr/>
        </p:nvSpPr>
        <p:spPr>
          <a:xfrm>
            <a:off x="12327095" y="2674489"/>
            <a:ext cx="543325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As part of </a:t>
            </a:r>
            <a:r>
              <a:rPr lang="en-US" sz="2800" b="1" dirty="0"/>
              <a:t>Victoria’s Secret</a:t>
            </a:r>
            <a:r>
              <a:rPr lang="en-US" sz="2800" dirty="0"/>
              <a:t>, this division focuses on </a:t>
            </a:r>
            <a:r>
              <a:rPr lang="en-US" sz="2800" b="1" dirty="0"/>
              <a:t>luxurious body mists, perfumes, and skincare</a:t>
            </a:r>
            <a:r>
              <a:rPr lang="en-US" sz="2800" dirty="0"/>
              <a:t>. With a </a:t>
            </a:r>
            <a:r>
              <a:rPr lang="en-US" sz="2800" b="1" dirty="0"/>
              <a:t>fashion-driven, sensual brand identity</a:t>
            </a:r>
            <a:r>
              <a:rPr lang="en-US" sz="2800" dirty="0"/>
              <a:t>, it attracts consumers seeking </a:t>
            </a:r>
            <a:r>
              <a:rPr lang="en-US" sz="2800" b="1" dirty="0"/>
              <a:t>feminine, seductive scents and premium beauty products</a:t>
            </a:r>
            <a:r>
              <a:rPr lang="en-US" sz="2800" dirty="0"/>
              <a:t>. It competes in the </a:t>
            </a:r>
            <a:r>
              <a:rPr lang="en-US" sz="2800" b="1" dirty="0"/>
              <a:t>higher-end fragrance and body care market</a:t>
            </a:r>
            <a:r>
              <a:rPr lang="en-US" sz="2800" dirty="0"/>
              <a:t>, leveraging the </a:t>
            </a:r>
            <a:r>
              <a:rPr lang="en-US" sz="2800" b="1" dirty="0"/>
              <a:t>VS brand’s glamour and exclusivity</a:t>
            </a:r>
            <a:r>
              <a:rPr lang="en-US" sz="2800" dirty="0"/>
              <a:t>.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1F42-0F7E-0B65-8227-CF86A753ECA5}"/>
              </a:ext>
            </a:extLst>
          </p:cNvPr>
          <p:cNvSpPr txBox="1"/>
          <p:nvPr/>
        </p:nvSpPr>
        <p:spPr>
          <a:xfrm>
            <a:off x="6358917" y="2510561"/>
            <a:ext cx="53162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Lush, founded in 1995 in the UK, is a </a:t>
            </a:r>
            <a:r>
              <a:rPr lang="en-US" sz="2800" b="1" dirty="0"/>
              <a:t>premium cruelty-free and vegan beauty brand</a:t>
            </a:r>
            <a:r>
              <a:rPr lang="en-US" sz="2800" dirty="0"/>
              <a:t> specializing in </a:t>
            </a:r>
            <a:r>
              <a:rPr lang="en-US" sz="2800" b="1" dirty="0"/>
              <a:t>handmade </a:t>
            </a:r>
            <a:r>
              <a:rPr lang="en-US" sz="2800" b="1" dirty="0" err="1"/>
              <a:t>skncare</a:t>
            </a:r>
            <a:r>
              <a:rPr lang="en-US" sz="2800" b="1" dirty="0"/>
              <a:t>, bath bombs, and haircare</a:t>
            </a:r>
            <a:r>
              <a:rPr lang="en-US" sz="2800" dirty="0"/>
              <a:t>. It stands out with its </a:t>
            </a:r>
            <a:r>
              <a:rPr lang="en-US" sz="2800" b="1" dirty="0"/>
              <a:t>zero-packaging (naked products) approach, sustainability activism, and bold product innovations</a:t>
            </a:r>
            <a:r>
              <a:rPr lang="en-US" sz="2800" dirty="0"/>
              <a:t>. Lush appeals strongly to </a:t>
            </a:r>
            <a:r>
              <a:rPr lang="en-US" sz="2800" b="1" dirty="0"/>
              <a:t>Gen Z and eco-conscious consumers</a:t>
            </a:r>
            <a:r>
              <a:rPr lang="en-US" sz="2800" dirty="0"/>
              <a:t>, though its </a:t>
            </a:r>
            <a:r>
              <a:rPr lang="en-US" sz="2800" b="1" dirty="0"/>
              <a:t>higher price point</a:t>
            </a:r>
            <a:r>
              <a:rPr lang="en-US" sz="2800" dirty="0"/>
              <a:t> limits mass-market reach.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B91DC-7BAC-6F2B-1D03-E22D9E8476E3}"/>
              </a:ext>
            </a:extLst>
          </p:cNvPr>
          <p:cNvSpPr txBox="1"/>
          <p:nvPr/>
        </p:nvSpPr>
        <p:spPr>
          <a:xfrm>
            <a:off x="12594571" y="1334448"/>
            <a:ext cx="51537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T Backwards Bold" panose="020B0604020202020204" charset="0"/>
              </a:rPr>
              <a:t>Victoria’s Secret Beauty – Luxury &amp; Sensual Fragrances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D326-E35A-B8B6-C3E5-A705E8DA17EF}"/>
              </a:ext>
            </a:extLst>
          </p:cNvPr>
          <p:cNvSpPr txBox="1"/>
          <p:nvPr/>
        </p:nvSpPr>
        <p:spPr>
          <a:xfrm>
            <a:off x="6838923" y="1421402"/>
            <a:ext cx="4833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TT Backwards Bold" panose="020B0604020202020204" charset="0"/>
              </a:rPr>
              <a:t>Lush – Handmade &amp; Zero-Waste Innovation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79D56-C219-038D-44E6-AF7A803AAEC1}"/>
              </a:ext>
            </a:extLst>
          </p:cNvPr>
          <p:cNvSpPr txBox="1"/>
          <p:nvPr/>
        </p:nvSpPr>
        <p:spPr>
          <a:xfrm>
            <a:off x="576758" y="1335671"/>
            <a:ext cx="50377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T Backwards Bold" panose="020B0604020202020204" charset="0"/>
              </a:rPr>
              <a:t>The Body Shop – Ethical &amp; Sustainable Beauty</a:t>
            </a:r>
          </a:p>
        </p:txBody>
      </p:sp>
      <p:pic>
        <p:nvPicPr>
          <p:cNvPr id="12" name="Picture 2" descr="The Body Shop opens new flagship at Yorkdale Shopping Centre">
            <a:extLst>
              <a:ext uri="{FF2B5EF4-FFF2-40B4-BE49-F238E27FC236}">
                <a16:creationId xmlns:a16="http://schemas.microsoft.com/office/drawing/2014/main" id="{159F0734-766D-5032-6AE2-AD775465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23" y="7779077"/>
            <a:ext cx="3229428" cy="224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lush">
            <a:extLst>
              <a:ext uri="{FF2B5EF4-FFF2-40B4-BE49-F238E27FC236}">
                <a16:creationId xmlns:a16="http://schemas.microsoft.com/office/drawing/2014/main" id="{D930FEC9-3C73-EE18-32A1-1C9DC1B6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957" y="7929123"/>
            <a:ext cx="3262086" cy="21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victoria secert beauty shop">
            <a:extLst>
              <a:ext uri="{FF2B5EF4-FFF2-40B4-BE49-F238E27FC236}">
                <a16:creationId xmlns:a16="http://schemas.microsoft.com/office/drawing/2014/main" id="{7178F0D3-8E7E-93AD-96EE-1FF1C39C6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13556296" y="7823958"/>
            <a:ext cx="3262086" cy="22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rot="-4356002">
            <a:off x="-5318653" y="1603003"/>
            <a:ext cx="8585914" cy="4901776"/>
          </a:xfrm>
          <a:custGeom>
            <a:avLst/>
            <a:gdLst/>
            <a:ahLst/>
            <a:cxnLst/>
            <a:rect l="l" t="t" r="r" b="b"/>
            <a:pathLst>
              <a:path w="8585914" h="4901776">
                <a:moveTo>
                  <a:pt x="0" y="0"/>
                </a:moveTo>
                <a:lnTo>
                  <a:pt x="8585914" y="0"/>
                </a:lnTo>
                <a:lnTo>
                  <a:pt x="8585914" y="4901776"/>
                </a:lnTo>
                <a:lnTo>
                  <a:pt x="0" y="490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785784">
            <a:off x="15312719" y="-1608619"/>
            <a:ext cx="2416638" cy="2394668"/>
          </a:xfrm>
          <a:custGeom>
            <a:avLst/>
            <a:gdLst/>
            <a:ahLst/>
            <a:cxnLst/>
            <a:rect l="l" t="t" r="r" b="b"/>
            <a:pathLst>
              <a:path w="2416638" h="2394668">
                <a:moveTo>
                  <a:pt x="0" y="0"/>
                </a:moveTo>
                <a:lnTo>
                  <a:pt x="2416638" y="0"/>
                </a:lnTo>
                <a:lnTo>
                  <a:pt x="2416638" y="2394668"/>
                </a:lnTo>
                <a:lnTo>
                  <a:pt x="0" y="239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263888" y="415359"/>
            <a:ext cx="14585666" cy="149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sz="99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Competitor’s Market Position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3888" y="2290232"/>
            <a:ext cx="3827313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  <a:spcBef>
                <a:spcPct val="0"/>
              </a:spcBef>
            </a:pPr>
            <a:r>
              <a:rPr lang="en-US" sz="2814" b="1" u="sng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Body Shop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26170" y="2390523"/>
            <a:ext cx="3827313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  <a:spcBef>
                <a:spcPct val="0"/>
              </a:spcBef>
            </a:pPr>
            <a:r>
              <a:rPr lang="en-US" sz="2814" b="1" u="sng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Victoria’s Secret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43087E07-5360-E0DA-38D3-0269F859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040" y="3268962"/>
            <a:ext cx="504796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Revenue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Estimated $900 million annually (declining).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2,500+ worldwide but closing underperforming locations.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Customers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Primarily eco-conscious, younger demographics.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Average Price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$10-$40, positioned as a sustainable &amp; ethical brand.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Key Strengths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Strong sustainability &amp; cruelty-free positioning, fair trade sourcing.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Growth Areas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Expanding refill stations, vegan-certified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Challenges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Financial struggles, store closures, increasing competition from newer sustainable brands.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665AED-3206-1E08-A12D-F7D82F34F73D}"/>
              </a:ext>
            </a:extLst>
          </p:cNvPr>
          <p:cNvSpPr/>
          <p:nvPr/>
        </p:nvSpPr>
        <p:spPr>
          <a:xfrm>
            <a:off x="1657640" y="3092631"/>
            <a:ext cx="5200360" cy="6630181"/>
          </a:xfrm>
          <a:prstGeom prst="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Image result for Victoria Secret  beauty Logo Cutout PNG">
            <a:extLst>
              <a:ext uri="{FF2B5EF4-FFF2-40B4-BE49-F238E27FC236}">
                <a16:creationId xmlns:a16="http://schemas.microsoft.com/office/drawing/2014/main" id="{2C35D2DB-749E-FCC3-5A0B-97F81F81B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298" y="2290232"/>
            <a:ext cx="568739" cy="6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February 2014 FEW Meeting Recap: NOT Optional - FEW Japan">
            <a:extLst>
              <a:ext uri="{FF2B5EF4-FFF2-40B4-BE49-F238E27FC236}">
                <a16:creationId xmlns:a16="http://schemas.microsoft.com/office/drawing/2014/main" id="{C9BD2FAB-A7E7-DC49-38FF-220741DD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02" y="2351519"/>
            <a:ext cx="1341079" cy="55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the body shop logo png 10 free Cliparts | Download images on Clipground 2024">
            <a:extLst>
              <a:ext uri="{FF2B5EF4-FFF2-40B4-BE49-F238E27FC236}">
                <a16:creationId xmlns:a16="http://schemas.microsoft.com/office/drawing/2014/main" id="{287E6DAA-C970-318A-6CA9-1498373F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35" y="2035162"/>
            <a:ext cx="897087" cy="8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43238E2C-0D2C-5AA0-3765-4E79174AA67E}"/>
              </a:ext>
            </a:extLst>
          </p:cNvPr>
          <p:cNvSpPr txBox="1"/>
          <p:nvPr/>
        </p:nvSpPr>
        <p:spPr>
          <a:xfrm>
            <a:off x="7884979" y="2390523"/>
            <a:ext cx="3827313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  <a:spcBef>
                <a:spcPct val="0"/>
              </a:spcBef>
            </a:pPr>
            <a:r>
              <a:rPr lang="en-US" sz="2814" b="1" u="sng" dirty="0">
                <a:solidFill>
                  <a:srgbClr val="20384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Lush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BEC5FA-11F1-CBBA-E8BC-8138BBCC76E5}"/>
              </a:ext>
            </a:extLst>
          </p:cNvPr>
          <p:cNvSpPr/>
          <p:nvPr/>
        </p:nvSpPr>
        <p:spPr>
          <a:xfrm>
            <a:off x="7162800" y="3077577"/>
            <a:ext cx="5200360" cy="6630181"/>
          </a:xfrm>
          <a:prstGeom prst="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DB5E73-60A8-D33E-86A8-5EF4C98511F1}"/>
              </a:ext>
            </a:extLst>
          </p:cNvPr>
          <p:cNvSpPr/>
          <p:nvPr/>
        </p:nvSpPr>
        <p:spPr>
          <a:xfrm>
            <a:off x="12600463" y="3045145"/>
            <a:ext cx="5200360" cy="6677667"/>
          </a:xfrm>
          <a:prstGeom prst="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9EC6AEE7-935B-ED70-06E2-9DB013BDE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406" y="3207179"/>
            <a:ext cx="5143754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Revenue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Around $1.2 billion globally.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900+ worldwide.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Customers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Vegan, sustainability-focused audience, strong Gen Z appeal.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Average Price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$7-$50, premium handmade &amp; organic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Key Strengths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Unique, innovative product formats (bath bombs), anti-packaging initiatives, strong brand activism.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Growth Areas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Expansion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zero-waste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products, immersive in-store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Challenges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Higher price point, competition from emerging indie sustainable brands. </a:t>
            </a: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4B979FF7-088D-2D80-4C60-2151166CD49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739646" y="3222233"/>
            <a:ext cx="520036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Revenue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Beauty &amp; fragrance division estimated at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$1 billion+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Sold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800+ Victoria’s Secret stores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&amp; online.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Customers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Women, premium segment, fashion-oriented buyers.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Average Price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$10-$60, positioned as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luxury &amp; sensual beauty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Key Strengths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Strong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brand association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with fashion, premium scent offerings, bundled gift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Growth Areas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Expanding luxury fragrance lines, celebrity collaborations.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Challenges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Strong competition from niche perfume brands, shift toward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clean beauty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trends.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6E7ED-11AD-9B65-FF19-194C0909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393E1C-07BF-E786-3098-005453543B0B}"/>
              </a:ext>
            </a:extLst>
          </p:cNvPr>
          <p:cNvSpPr/>
          <p:nvPr/>
        </p:nvSpPr>
        <p:spPr>
          <a:xfrm rot="2426758">
            <a:off x="11832864" y="-3025455"/>
            <a:ext cx="8782363" cy="5013931"/>
          </a:xfrm>
          <a:custGeom>
            <a:avLst/>
            <a:gdLst/>
            <a:ahLst/>
            <a:cxnLst/>
            <a:rect l="l" t="t" r="r" b="b"/>
            <a:pathLst>
              <a:path w="8782363" h="5013931">
                <a:moveTo>
                  <a:pt x="0" y="0"/>
                </a:moveTo>
                <a:lnTo>
                  <a:pt x="8782363" y="0"/>
                </a:lnTo>
                <a:lnTo>
                  <a:pt x="8782363" y="5013931"/>
                </a:lnTo>
                <a:lnTo>
                  <a:pt x="0" y="501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1383EC-CF08-0756-45A7-7A55814BCDC8}"/>
              </a:ext>
            </a:extLst>
          </p:cNvPr>
          <p:cNvGrpSpPr/>
          <p:nvPr/>
        </p:nvGrpSpPr>
        <p:grpSpPr>
          <a:xfrm>
            <a:off x="9144000" y="9258300"/>
            <a:ext cx="12451494" cy="10097030"/>
            <a:chOff x="0" y="0"/>
            <a:chExt cx="16601992" cy="13462707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B21D6A7-8CFA-A646-216E-76CBFAFE664D}"/>
                </a:ext>
              </a:extLst>
            </p:cNvPr>
            <p:cNvGrpSpPr/>
            <p:nvPr/>
          </p:nvGrpSpPr>
          <p:grpSpPr>
            <a:xfrm rot="-5400000">
              <a:off x="5333935" y="-4536704"/>
              <a:ext cx="6731353" cy="15804761"/>
              <a:chOff x="0" y="0"/>
              <a:chExt cx="1272376" cy="298745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670E817-9F2B-3B51-883E-204D6469208B}"/>
                  </a:ext>
                </a:extLst>
              </p:cNvPr>
              <p:cNvSpPr/>
              <p:nvPr/>
            </p:nvSpPr>
            <p:spPr>
              <a:xfrm>
                <a:off x="0" y="0"/>
                <a:ext cx="1272376" cy="2987453"/>
              </a:xfrm>
              <a:custGeom>
                <a:avLst/>
                <a:gdLst/>
                <a:ahLst/>
                <a:cxnLst/>
                <a:rect l="l" t="t" r="r" b="b"/>
                <a:pathLst>
                  <a:path w="1272376" h="2987453">
                    <a:moveTo>
                      <a:pt x="0" y="0"/>
                    </a:moveTo>
                    <a:lnTo>
                      <a:pt x="1272376" y="0"/>
                    </a:lnTo>
                    <a:lnTo>
                      <a:pt x="1272376" y="2987453"/>
                    </a:lnTo>
                    <a:lnTo>
                      <a:pt x="0" y="2987453"/>
                    </a:lnTo>
                    <a:close/>
                  </a:path>
                </a:pathLst>
              </a:custGeom>
              <a:solidFill>
                <a:srgbClr val="4763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BEB63C8-0DDA-9430-598B-5A46D4E2506F}"/>
                  </a:ext>
                </a:extLst>
              </p:cNvPr>
              <p:cNvSpPr txBox="1"/>
              <p:nvPr/>
            </p:nvSpPr>
            <p:spPr>
              <a:xfrm>
                <a:off x="0" y="-114300"/>
                <a:ext cx="1272376" cy="3101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65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5C2FEBB-6C16-E55E-A4E1-DE121AE38EE6}"/>
                </a:ext>
              </a:extLst>
            </p:cNvPr>
            <p:cNvSpPr/>
            <p:nvPr/>
          </p:nvSpPr>
          <p:spPr>
            <a:xfrm rot="-5400000">
              <a:off x="1569643" y="-1569643"/>
              <a:ext cx="13462707" cy="16601992"/>
            </a:xfrm>
            <a:custGeom>
              <a:avLst/>
              <a:gdLst/>
              <a:ahLst/>
              <a:cxnLst/>
              <a:rect l="l" t="t" r="r" b="b"/>
              <a:pathLst>
                <a:path w="13462707" h="16601992">
                  <a:moveTo>
                    <a:pt x="0" y="0"/>
                  </a:moveTo>
                  <a:lnTo>
                    <a:pt x="13462706" y="0"/>
                  </a:lnTo>
                  <a:lnTo>
                    <a:pt x="13462706" y="16601992"/>
                  </a:lnTo>
                  <a:lnTo>
                    <a:pt x="0" y="1660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72C83C7-D7AF-3C73-A9EF-CB8133B52F52}"/>
              </a:ext>
            </a:extLst>
          </p:cNvPr>
          <p:cNvGrpSpPr/>
          <p:nvPr/>
        </p:nvGrpSpPr>
        <p:grpSpPr>
          <a:xfrm>
            <a:off x="-516851" y="9258300"/>
            <a:ext cx="12451494" cy="10097030"/>
            <a:chOff x="0" y="0"/>
            <a:chExt cx="16601992" cy="13462707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87F33D4C-4756-B0BF-105D-2CAEDFB592FE}"/>
                </a:ext>
              </a:extLst>
            </p:cNvPr>
            <p:cNvGrpSpPr/>
            <p:nvPr/>
          </p:nvGrpSpPr>
          <p:grpSpPr>
            <a:xfrm rot="-5400000">
              <a:off x="4916331" y="-4916331"/>
              <a:ext cx="6731353" cy="16564015"/>
              <a:chOff x="0" y="0"/>
              <a:chExt cx="1272376" cy="313096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36D1044-28D2-5877-3C55-ABFA7678C873}"/>
                  </a:ext>
                </a:extLst>
              </p:cNvPr>
              <p:cNvSpPr/>
              <p:nvPr/>
            </p:nvSpPr>
            <p:spPr>
              <a:xfrm>
                <a:off x="0" y="0"/>
                <a:ext cx="1272376" cy="3130969"/>
              </a:xfrm>
              <a:custGeom>
                <a:avLst/>
                <a:gdLst/>
                <a:ahLst/>
                <a:cxnLst/>
                <a:rect l="l" t="t" r="r" b="b"/>
                <a:pathLst>
                  <a:path w="1272376" h="3130969">
                    <a:moveTo>
                      <a:pt x="0" y="0"/>
                    </a:moveTo>
                    <a:lnTo>
                      <a:pt x="1272376" y="0"/>
                    </a:lnTo>
                    <a:lnTo>
                      <a:pt x="1272376" y="3130969"/>
                    </a:lnTo>
                    <a:lnTo>
                      <a:pt x="0" y="3130969"/>
                    </a:lnTo>
                    <a:close/>
                  </a:path>
                </a:pathLst>
              </a:custGeom>
              <a:solidFill>
                <a:srgbClr val="4763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4281F83-3995-209D-0645-A2959B577548}"/>
                  </a:ext>
                </a:extLst>
              </p:cNvPr>
              <p:cNvSpPr txBox="1"/>
              <p:nvPr/>
            </p:nvSpPr>
            <p:spPr>
              <a:xfrm>
                <a:off x="0" y="-114300"/>
                <a:ext cx="1272376" cy="3245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65"/>
                  </a:lnSpc>
                </a:pPr>
                <a:endParaRPr/>
              </a:p>
            </p:txBody>
          </p:sp>
        </p:grp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487FDB2-4535-8E30-E155-9C12DEF68CFC}"/>
                </a:ext>
              </a:extLst>
            </p:cNvPr>
            <p:cNvSpPr/>
            <p:nvPr/>
          </p:nvSpPr>
          <p:spPr>
            <a:xfrm rot="-5400000">
              <a:off x="1569643" y="-1569643"/>
              <a:ext cx="13462707" cy="16601992"/>
            </a:xfrm>
            <a:custGeom>
              <a:avLst/>
              <a:gdLst/>
              <a:ahLst/>
              <a:cxnLst/>
              <a:rect l="l" t="t" r="r" b="b"/>
              <a:pathLst>
                <a:path w="13462707" h="16601992">
                  <a:moveTo>
                    <a:pt x="0" y="0"/>
                  </a:moveTo>
                  <a:lnTo>
                    <a:pt x="13462706" y="0"/>
                  </a:lnTo>
                  <a:lnTo>
                    <a:pt x="13462706" y="16601992"/>
                  </a:lnTo>
                  <a:lnTo>
                    <a:pt x="0" y="1660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4C6CF7F-829A-2E5C-8DD5-5903A77C4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98059"/>
              </p:ext>
            </p:extLst>
          </p:nvPr>
        </p:nvGraphicFramePr>
        <p:xfrm>
          <a:off x="1481236" y="2200715"/>
          <a:ext cx="15036720" cy="67527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59180">
                  <a:extLst>
                    <a:ext uri="{9D8B030D-6E8A-4147-A177-3AD203B41FA5}">
                      <a16:colId xmlns:a16="http://schemas.microsoft.com/office/drawing/2014/main" val="1819039997"/>
                    </a:ext>
                  </a:extLst>
                </a:gridCol>
                <a:gridCol w="3759180">
                  <a:extLst>
                    <a:ext uri="{9D8B030D-6E8A-4147-A177-3AD203B41FA5}">
                      <a16:colId xmlns:a16="http://schemas.microsoft.com/office/drawing/2014/main" val="1349583095"/>
                    </a:ext>
                  </a:extLst>
                </a:gridCol>
                <a:gridCol w="3759180">
                  <a:extLst>
                    <a:ext uri="{9D8B030D-6E8A-4147-A177-3AD203B41FA5}">
                      <a16:colId xmlns:a16="http://schemas.microsoft.com/office/drawing/2014/main" val="972366147"/>
                    </a:ext>
                  </a:extLst>
                </a:gridCol>
                <a:gridCol w="3759180">
                  <a:extLst>
                    <a:ext uri="{9D8B030D-6E8A-4147-A177-3AD203B41FA5}">
                      <a16:colId xmlns:a16="http://schemas.microsoft.com/office/drawing/2014/main" val="4099953345"/>
                    </a:ext>
                  </a:extLst>
                </a:gridCol>
              </a:tblGrid>
              <a:tr h="1195724">
                <a:tc>
                  <a:txBody>
                    <a:bodyPr/>
                    <a:lstStyle/>
                    <a:p>
                      <a:pPr lvl="1"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Brand</a:t>
                      </a:r>
                      <a:endParaRPr lang="en-US" sz="4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Positioning</a:t>
                      </a:r>
                      <a:endParaRPr lang="en-US" sz="4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Strengths</a:t>
                      </a:r>
                      <a:endParaRPr lang="en-US" sz="4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4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24900"/>
                  </a:ext>
                </a:extLst>
              </a:tr>
              <a:tr h="1453779"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Bath &amp; Body Works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Affordable luxury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Strong fragrances, brand loyalty, promotions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Sustainability concerns, pricing perception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325972"/>
                  </a:ext>
                </a:extLst>
              </a:tr>
              <a:tr h="1453779"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The Body Shop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Ethical &amp; Natural Beauty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Cruelty-free, vegan, eco-friendly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Less variety in fragrances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863989"/>
                  </a:ext>
                </a:extLst>
              </a:tr>
              <a:tr h="1195724"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Victoria's Secret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Premium, Sensual Fragrances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Strong branding, luxury appeal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Expensive, limited body care range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840820"/>
                  </a:ext>
                </a:extLst>
              </a:tr>
              <a:tr h="1453779"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Lush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Handmade, Natural, Sustainable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Eco-conscious, fresh &amp; unique products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400" dirty="0"/>
                        <a:t>High price, niche audience</a:t>
                      </a:r>
                      <a:endParaRPr lang="en-US" sz="24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119757"/>
                  </a:ext>
                </a:extLst>
              </a:tr>
            </a:tbl>
          </a:graphicData>
        </a:graphic>
      </p:graphicFrame>
      <p:sp>
        <p:nvSpPr>
          <p:cNvPr id="43" name="TextBox 14">
            <a:extLst>
              <a:ext uri="{FF2B5EF4-FFF2-40B4-BE49-F238E27FC236}">
                <a16:creationId xmlns:a16="http://schemas.microsoft.com/office/drawing/2014/main" id="{478F1AEC-B30D-F134-6D66-22D03F74E399}"/>
              </a:ext>
            </a:extLst>
          </p:cNvPr>
          <p:cNvSpPr txBox="1"/>
          <p:nvPr/>
        </p:nvSpPr>
        <p:spPr>
          <a:xfrm>
            <a:off x="-2819400" y="393762"/>
            <a:ext cx="14585666" cy="149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sz="99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39102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006407">
            <a:off x="13182904" y="-1719926"/>
            <a:ext cx="8624289" cy="5490553"/>
          </a:xfrm>
          <a:custGeom>
            <a:avLst/>
            <a:gdLst/>
            <a:ahLst/>
            <a:cxnLst/>
            <a:rect l="l" t="t" r="r" b="b"/>
            <a:pathLst>
              <a:path w="8624289" h="5490553">
                <a:moveTo>
                  <a:pt x="0" y="0"/>
                </a:moveTo>
                <a:lnTo>
                  <a:pt x="8624289" y="0"/>
                </a:lnTo>
                <a:lnTo>
                  <a:pt x="8624289" y="5490552"/>
                </a:lnTo>
                <a:lnTo>
                  <a:pt x="0" y="549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2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020582">
            <a:off x="-2948269" y="8005295"/>
            <a:ext cx="7145447" cy="4079400"/>
          </a:xfrm>
          <a:custGeom>
            <a:avLst/>
            <a:gdLst/>
            <a:ahLst/>
            <a:cxnLst/>
            <a:rect l="l" t="t" r="r" b="b"/>
            <a:pathLst>
              <a:path w="7145447" h="4079400">
                <a:moveTo>
                  <a:pt x="0" y="0"/>
                </a:moveTo>
                <a:lnTo>
                  <a:pt x="7145446" y="0"/>
                </a:lnTo>
                <a:lnTo>
                  <a:pt x="7145446" y="4079401"/>
                </a:lnTo>
                <a:lnTo>
                  <a:pt x="0" y="407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1415110" y="-1436243"/>
            <a:ext cx="4887620" cy="4381085"/>
          </a:xfrm>
          <a:custGeom>
            <a:avLst/>
            <a:gdLst/>
            <a:ahLst/>
            <a:cxnLst/>
            <a:rect l="l" t="t" r="r" b="b"/>
            <a:pathLst>
              <a:path w="4887620" h="4381085">
                <a:moveTo>
                  <a:pt x="0" y="0"/>
                </a:moveTo>
                <a:lnTo>
                  <a:pt x="4887620" y="0"/>
                </a:lnTo>
                <a:lnTo>
                  <a:pt x="4887620" y="4381085"/>
                </a:lnTo>
                <a:lnTo>
                  <a:pt x="0" y="4381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0D8EAEC3-44D2-A75B-C204-5BA498F8A2CC}"/>
              </a:ext>
            </a:extLst>
          </p:cNvPr>
          <p:cNvSpPr txBox="1"/>
          <p:nvPr/>
        </p:nvSpPr>
        <p:spPr>
          <a:xfrm>
            <a:off x="1447800" y="495300"/>
            <a:ext cx="18364200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63"/>
              </a:lnSpc>
            </a:pPr>
            <a:r>
              <a:rPr lang="en-US" sz="960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Survey Methodology </a:t>
            </a:r>
            <a:r>
              <a:rPr lang="en-US" sz="9199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&amp; Attributes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0441FD2-AE9B-8B28-D80C-270DBA54D4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25862" y="1919694"/>
            <a:ext cx="14761937" cy="812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We conducted the survey using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Google Forms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to gather consumer insights efficiently.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survey was distributed online to reach a diverse set of respondents.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survey received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around 70 responses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from participants.</a:t>
            </a:r>
          </a:p>
          <a:p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Perceptual Data Collection</a:t>
            </a:r>
            <a:r>
              <a:rPr lang="en-US" sz="2800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Consumers were asked to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rate Bath &amp; Body Works and its competitors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key attributes using a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1-7 scale comparing with the competitors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Attributes analyzed included: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Fragrance Quality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Price Value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Packaging Appeal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 Image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Preference Data Collection</a:t>
            </a:r>
            <a:r>
              <a:rPr lang="en-US" sz="2800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Questions were designed to understand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consumer preferences and purchasing behavior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Overall preference rating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Bath &amp; Body Works vs. competitors.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Willingness to pay more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BBW products over competitors (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Yes/No/Maybe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Likelihood to recommend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Bath &amp; Body Works (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Yes/No/Maybe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20972" y="-29663"/>
            <a:ext cx="10210799" cy="1731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14"/>
              </a:lnSpc>
              <a:spcBef>
                <a:spcPct val="0"/>
              </a:spcBef>
            </a:pPr>
            <a:r>
              <a:rPr lang="en-US" sz="10010" b="1" dirty="0">
                <a:solidFill>
                  <a:srgbClr val="203847"/>
                </a:solidFill>
                <a:latin typeface="TT Backwards Bold"/>
                <a:ea typeface="TT Backwards Bold"/>
                <a:cs typeface="TT Backwards Bold"/>
                <a:sym typeface="TT Backwards Bold"/>
              </a:rPr>
              <a:t>Survey Findings</a:t>
            </a:r>
          </a:p>
        </p:txBody>
      </p:sp>
      <p:sp>
        <p:nvSpPr>
          <p:cNvPr id="6" name="Freeform 6"/>
          <p:cNvSpPr/>
          <p:nvPr/>
        </p:nvSpPr>
        <p:spPr>
          <a:xfrm rot="2426758">
            <a:off x="11681014" y="-2835641"/>
            <a:ext cx="8782363" cy="5013931"/>
          </a:xfrm>
          <a:custGeom>
            <a:avLst/>
            <a:gdLst/>
            <a:ahLst/>
            <a:cxnLst/>
            <a:rect l="l" t="t" r="r" b="b"/>
            <a:pathLst>
              <a:path w="8782363" h="5013931">
                <a:moveTo>
                  <a:pt x="0" y="0"/>
                </a:moveTo>
                <a:lnTo>
                  <a:pt x="8782362" y="0"/>
                </a:lnTo>
                <a:lnTo>
                  <a:pt x="8782362" y="5013931"/>
                </a:lnTo>
                <a:lnTo>
                  <a:pt x="0" y="501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608680" y="9258300"/>
            <a:ext cx="19505361" cy="15817074"/>
            <a:chOff x="0" y="0"/>
            <a:chExt cx="26007147" cy="21089432"/>
          </a:xfrm>
        </p:grpSpPr>
        <p:grpSp>
          <p:nvGrpSpPr>
            <p:cNvPr id="8" name="Group 8"/>
            <p:cNvGrpSpPr/>
            <p:nvPr/>
          </p:nvGrpSpPr>
          <p:grpSpPr>
            <a:xfrm rot="-5400000">
              <a:off x="7701470" y="-7701470"/>
              <a:ext cx="10544716" cy="25947656"/>
              <a:chOff x="0" y="0"/>
              <a:chExt cx="1272376" cy="313096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2376" cy="3130969"/>
              </a:xfrm>
              <a:custGeom>
                <a:avLst/>
                <a:gdLst/>
                <a:ahLst/>
                <a:cxnLst/>
                <a:rect l="l" t="t" r="r" b="b"/>
                <a:pathLst>
                  <a:path w="1272376" h="3130969">
                    <a:moveTo>
                      <a:pt x="0" y="0"/>
                    </a:moveTo>
                    <a:lnTo>
                      <a:pt x="1272376" y="0"/>
                    </a:lnTo>
                    <a:lnTo>
                      <a:pt x="1272376" y="3130969"/>
                    </a:lnTo>
                    <a:lnTo>
                      <a:pt x="0" y="3130969"/>
                    </a:lnTo>
                    <a:close/>
                  </a:path>
                </a:pathLst>
              </a:custGeom>
              <a:solidFill>
                <a:srgbClr val="47637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14300"/>
                <a:ext cx="1272376" cy="3245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65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-5400000">
              <a:off x="2458858" y="-2458858"/>
              <a:ext cx="21089432" cy="26007147"/>
            </a:xfrm>
            <a:custGeom>
              <a:avLst/>
              <a:gdLst/>
              <a:ahLst/>
              <a:cxnLst/>
              <a:rect l="l" t="t" r="r" b="b"/>
              <a:pathLst>
                <a:path w="21089432" h="26007147">
                  <a:moveTo>
                    <a:pt x="0" y="0"/>
                  </a:moveTo>
                  <a:lnTo>
                    <a:pt x="21089432" y="0"/>
                  </a:lnTo>
                  <a:lnTo>
                    <a:pt x="21089432" y="26007148"/>
                  </a:lnTo>
                  <a:lnTo>
                    <a:pt x="0" y="2600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ECF991-3C2A-DD74-16CA-C9EC34A74944}"/>
              </a:ext>
            </a:extLst>
          </p:cNvPr>
          <p:cNvSpPr txBox="1"/>
          <p:nvPr/>
        </p:nvSpPr>
        <p:spPr>
          <a:xfrm>
            <a:off x="2521601" y="161491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Demographic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105B3-CFC8-C32B-FA1A-1993B2643FE1}"/>
              </a:ext>
            </a:extLst>
          </p:cNvPr>
          <p:cNvSpPr txBox="1"/>
          <p:nvPr/>
        </p:nvSpPr>
        <p:spPr>
          <a:xfrm>
            <a:off x="537817" y="2552700"/>
            <a:ext cx="81570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survey had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73 respondents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with a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balanced gender ratio (52.1% male, 47.9% female)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primarily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young adults (18-24 years: 58.9%)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and a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geographic concentration in Tempe, Arizona (35.6%)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with notable responses from India (9.6%).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b="1" dirty="0"/>
              <a:t>majority (54.8%) shop for personal care/fragrance products monthly</a:t>
            </a:r>
            <a:r>
              <a:rPr lang="en-US" sz="2800" dirty="0"/>
              <a:t>, while </a:t>
            </a:r>
            <a:r>
              <a:rPr lang="en-US" sz="2800" b="1" dirty="0"/>
              <a:t>35.6% shop weekly</a:t>
            </a:r>
            <a:r>
              <a:rPr lang="en-US" sz="2800" dirty="0"/>
              <a:t>, indicating a </a:t>
            </a:r>
            <a:r>
              <a:rPr lang="en-US" sz="2800" b="1" dirty="0"/>
              <a:t>high engagement in the category</a:t>
            </a:r>
            <a:r>
              <a:rPr lang="en-US" sz="2800" dirty="0"/>
              <a:t>.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5FDD4-9E51-B609-B706-12A5B922191C}"/>
              </a:ext>
            </a:extLst>
          </p:cNvPr>
          <p:cNvSpPr txBox="1"/>
          <p:nvPr/>
        </p:nvSpPr>
        <p:spPr>
          <a:xfrm>
            <a:off x="11651599" y="1524973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Perceptual Data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3289E6F5-8A60-4582-CD8E-A4669BC51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482" y="2234744"/>
            <a:ext cx="80518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Strong Brand Awareness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95.9% know Bath &amp; Body Works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mainly seen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high quality (60.3%) and affordable (53.4%)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Positive Competitive Standing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Rated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favorably (5-6 on a 7-point scale)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excelling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product variety, fragrance quality, and packaging appeal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but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price value is a weaker point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Mixed Price Sensitivity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–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43.8% won’t pay more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while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39.7% might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showing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some pricing flexibility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1DF9D3-BEF3-30A5-E292-38C589538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759" y="6634217"/>
            <a:ext cx="5664375" cy="25269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C1B7E1-0102-CD8C-68C4-705016D6D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154" y="6770914"/>
            <a:ext cx="8325062" cy="222600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66FAD7F-0F8D-5B5F-34DA-045290AD41C4}"/>
              </a:ext>
            </a:extLst>
          </p:cNvPr>
          <p:cNvSpPr/>
          <p:nvPr/>
        </p:nvSpPr>
        <p:spPr>
          <a:xfrm>
            <a:off x="418750" y="2311254"/>
            <a:ext cx="8276119" cy="4191000"/>
          </a:xfrm>
          <a:prstGeom prst="round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771498-2EC4-A81D-804D-A19AA2539860}"/>
              </a:ext>
            </a:extLst>
          </p:cNvPr>
          <p:cNvSpPr/>
          <p:nvPr/>
        </p:nvSpPr>
        <p:spPr>
          <a:xfrm>
            <a:off x="9121691" y="2247899"/>
            <a:ext cx="8276119" cy="4351473"/>
          </a:xfrm>
          <a:prstGeom prst="roundRect">
            <a:avLst/>
          </a:prstGeom>
          <a:noFill/>
          <a:ln w="57150">
            <a:solidFill>
              <a:srgbClr val="AB5B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769AB-FCEE-4F6E-F89C-5E432BB50CEE}"/>
              </a:ext>
            </a:extLst>
          </p:cNvPr>
          <p:cNvSpPr txBox="1"/>
          <p:nvPr/>
        </p:nvSpPr>
        <p:spPr>
          <a:xfrm>
            <a:off x="586445" y="7199949"/>
            <a:ext cx="23043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comes to mind when you think of Bath &amp; Body Works?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2297</Words>
  <Application>Microsoft Office PowerPoint</Application>
  <PresentationFormat>Custom</PresentationFormat>
  <Paragraphs>186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Poppins Semi-Bold</vt:lpstr>
      <vt:lpstr>Poppins Bold</vt:lpstr>
      <vt:lpstr>Arial</vt:lpstr>
      <vt:lpstr>Source Sans Pro</vt:lpstr>
      <vt:lpstr>TT Backwards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</dc:title>
  <cp:lastModifiedBy>Sravani Sravani</cp:lastModifiedBy>
  <cp:revision>44</cp:revision>
  <dcterms:created xsi:type="dcterms:W3CDTF">2006-08-16T00:00:00Z</dcterms:created>
  <dcterms:modified xsi:type="dcterms:W3CDTF">2025-02-26T07:36:44Z</dcterms:modified>
  <dc:identifier>DAGfyPC4itQ</dc:identifier>
</cp:coreProperties>
</file>